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56" r:id="rId1"/>
  </p:sldMasterIdLst>
  <p:notesMasterIdLst>
    <p:notesMasterId r:id="rId30"/>
  </p:notesMasterIdLst>
  <p:sldIdLst>
    <p:sldId id="256" r:id="rId2"/>
    <p:sldId id="316" r:id="rId3"/>
    <p:sldId id="317" r:id="rId4"/>
    <p:sldId id="285" r:id="rId5"/>
    <p:sldId id="288" r:id="rId6"/>
    <p:sldId id="284" r:id="rId7"/>
    <p:sldId id="319" r:id="rId8"/>
    <p:sldId id="290" r:id="rId9"/>
    <p:sldId id="320" r:id="rId10"/>
    <p:sldId id="325" r:id="rId11"/>
    <p:sldId id="326" r:id="rId12"/>
    <p:sldId id="332" r:id="rId13"/>
    <p:sldId id="298" r:id="rId14"/>
    <p:sldId id="327" r:id="rId15"/>
    <p:sldId id="328" r:id="rId16"/>
    <p:sldId id="329" r:id="rId17"/>
    <p:sldId id="330" r:id="rId18"/>
    <p:sldId id="309" r:id="rId19"/>
    <p:sldId id="310" r:id="rId20"/>
    <p:sldId id="334" r:id="rId21"/>
    <p:sldId id="311" r:id="rId22"/>
    <p:sldId id="312" r:id="rId23"/>
    <p:sldId id="335" r:id="rId24"/>
    <p:sldId id="336" r:id="rId25"/>
    <p:sldId id="315" r:id="rId26"/>
    <p:sldId id="331" r:id="rId27"/>
    <p:sldId id="314" r:id="rId28"/>
    <p:sldId id="333"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0C21132-D4DB-48CB-9833-038AAD415A5C}">
  <a:tblStyle styleId="{A0C21132-D4DB-48CB-9833-038AAD415A5C}"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0" autoAdjust="0"/>
    <p:restoredTop sz="94660"/>
  </p:normalViewPr>
  <p:slideViewPr>
    <p:cSldViewPr>
      <p:cViewPr>
        <p:scale>
          <a:sx n="53" d="100"/>
          <a:sy n="53" d="100"/>
        </p:scale>
        <p:origin x="56"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27732A-6C75-4786-B6AA-C27993A16EC2}"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endParaRPr lang="en-US"/>
        </a:p>
      </dgm:t>
    </dgm:pt>
    <dgm:pt modelId="{00393CAA-E64A-47B9-BA40-3C3D17429E6C}">
      <dgm:prSet phldrT="[Text]"/>
      <dgm:spPr/>
      <dgm:t>
        <a:bodyPr/>
        <a:lstStyle/>
        <a:p>
          <a:pPr rtl="0"/>
          <a:r>
            <a:rPr lang="en-US" dirty="0">
              <a:latin typeface="Candara" panose="020E0502030303020204" pitchFamily="34" charset="0"/>
            </a:rPr>
            <a:t>Assembled a technical expert panel (TEP) with a wide variety of experts</a:t>
          </a:r>
          <a:endParaRPr lang="en-US" dirty="0"/>
        </a:p>
      </dgm:t>
    </dgm:pt>
    <dgm:pt modelId="{D81B4C4A-89BB-4C81-A47A-8DA3BB302314}" type="parTrans" cxnId="{7DC54930-E232-4D20-93AD-AA8B329BC955}">
      <dgm:prSet/>
      <dgm:spPr/>
      <dgm:t>
        <a:bodyPr/>
        <a:lstStyle/>
        <a:p>
          <a:endParaRPr lang="en-US"/>
        </a:p>
      </dgm:t>
    </dgm:pt>
    <dgm:pt modelId="{352D22FF-2AC0-4165-8A25-CC2CA42B0DF5}" type="sibTrans" cxnId="{7DC54930-E232-4D20-93AD-AA8B329BC955}">
      <dgm:prSet/>
      <dgm:spPr/>
      <dgm:t>
        <a:bodyPr/>
        <a:lstStyle/>
        <a:p>
          <a:endParaRPr lang="en-US"/>
        </a:p>
      </dgm:t>
    </dgm:pt>
    <dgm:pt modelId="{CE78EB2C-41CA-427E-A987-234880930D10}">
      <dgm:prSet phldrT="[Text]"/>
      <dgm:spPr/>
      <dgm:t>
        <a:bodyPr/>
        <a:lstStyle/>
        <a:p>
          <a:pPr rtl="0"/>
          <a:r>
            <a:rPr lang="en-US" dirty="0">
              <a:latin typeface="Candara" panose="020E0502030303020204" pitchFamily="34" charset="0"/>
            </a:rPr>
            <a:t>Literature reviews (systematic and non-systematic)</a:t>
          </a:r>
          <a:endParaRPr lang="en-US" dirty="0"/>
        </a:p>
      </dgm:t>
    </dgm:pt>
    <dgm:pt modelId="{A942D62C-5E2B-4257-AA5E-7113872162ED}" type="parTrans" cxnId="{1FAE6FB2-6A65-4A1C-AEE3-3AAFE70DC4BD}">
      <dgm:prSet/>
      <dgm:spPr/>
      <dgm:t>
        <a:bodyPr/>
        <a:lstStyle/>
        <a:p>
          <a:endParaRPr lang="en-US"/>
        </a:p>
      </dgm:t>
    </dgm:pt>
    <dgm:pt modelId="{1EEC9EC0-D6C0-4A59-9F55-8745F5B304E5}" type="sibTrans" cxnId="{1FAE6FB2-6A65-4A1C-AEE3-3AAFE70DC4BD}">
      <dgm:prSet/>
      <dgm:spPr/>
      <dgm:t>
        <a:bodyPr/>
        <a:lstStyle/>
        <a:p>
          <a:endParaRPr lang="en-US"/>
        </a:p>
      </dgm:t>
    </dgm:pt>
    <dgm:pt modelId="{68FC394E-859E-4182-8DA3-6598B2F1472C}">
      <dgm:prSet phldrT="[Text]"/>
      <dgm:spPr/>
      <dgm:t>
        <a:bodyPr/>
        <a:lstStyle/>
        <a:p>
          <a:r>
            <a:rPr lang="en-US" dirty="0">
              <a:latin typeface="Candara" panose="020E0502030303020204" pitchFamily="34" charset="0"/>
            </a:rPr>
            <a:t>Simulations to explore predictive approaches to HTE analysis</a:t>
          </a:r>
          <a:endParaRPr lang="en-US" dirty="0"/>
        </a:p>
      </dgm:t>
    </dgm:pt>
    <dgm:pt modelId="{02C1BB24-D19C-4850-92E2-7B6109024F5F}" type="parTrans" cxnId="{B8D812CD-E0A1-4083-9893-63E90E6519E5}">
      <dgm:prSet/>
      <dgm:spPr/>
      <dgm:t>
        <a:bodyPr/>
        <a:lstStyle/>
        <a:p>
          <a:endParaRPr lang="en-US"/>
        </a:p>
      </dgm:t>
    </dgm:pt>
    <dgm:pt modelId="{79B6414A-EC3D-4A03-8104-6886B7569945}" type="sibTrans" cxnId="{B8D812CD-E0A1-4083-9893-63E90E6519E5}">
      <dgm:prSet/>
      <dgm:spPr/>
      <dgm:t>
        <a:bodyPr/>
        <a:lstStyle/>
        <a:p>
          <a:endParaRPr lang="en-US"/>
        </a:p>
      </dgm:t>
    </dgm:pt>
    <dgm:pt modelId="{3FD80314-CB08-4169-96FF-22B8D0E7BA96}">
      <dgm:prSet/>
      <dgm:spPr/>
      <dgm:t>
        <a:bodyPr/>
        <a:lstStyle/>
        <a:p>
          <a:r>
            <a:rPr lang="en-US" dirty="0">
              <a:latin typeface="Candara" panose="020E0502030303020204" pitchFamily="34" charset="0"/>
            </a:rPr>
            <a:t>Deliberative process engaging the TEP to develop consensus criteria</a:t>
          </a:r>
          <a:endParaRPr lang="en-US" dirty="0"/>
        </a:p>
      </dgm:t>
    </dgm:pt>
    <dgm:pt modelId="{D9718416-5B79-4798-A30B-7C4678D999C3}" type="sibTrans" cxnId="{3F88A8DE-FC5D-455D-B61B-9E5088EEB08A}">
      <dgm:prSet/>
      <dgm:spPr/>
      <dgm:t>
        <a:bodyPr/>
        <a:lstStyle/>
        <a:p>
          <a:endParaRPr lang="en-US"/>
        </a:p>
      </dgm:t>
    </dgm:pt>
    <dgm:pt modelId="{434BC15B-EB0E-4F48-9670-85A4BFEA3FCE}" type="parTrans" cxnId="{3F88A8DE-FC5D-455D-B61B-9E5088EEB08A}">
      <dgm:prSet/>
      <dgm:spPr/>
      <dgm:t>
        <a:bodyPr/>
        <a:lstStyle/>
        <a:p>
          <a:endParaRPr lang="en-US"/>
        </a:p>
      </dgm:t>
    </dgm:pt>
    <dgm:pt modelId="{8B2825F5-88CF-4034-9A4A-3C1E5F5D0549}" type="pres">
      <dgm:prSet presAssocID="{E827732A-6C75-4786-B6AA-C27993A16EC2}" presName="rootnode" presStyleCnt="0">
        <dgm:presLayoutVars>
          <dgm:chMax/>
          <dgm:chPref/>
          <dgm:dir/>
          <dgm:animLvl val="lvl"/>
        </dgm:presLayoutVars>
      </dgm:prSet>
      <dgm:spPr/>
    </dgm:pt>
    <dgm:pt modelId="{D986FA0B-3ABA-4A3D-B4B9-CDD30A883EC8}" type="pres">
      <dgm:prSet presAssocID="{00393CAA-E64A-47B9-BA40-3C3D17429E6C}" presName="composite" presStyleCnt="0"/>
      <dgm:spPr/>
    </dgm:pt>
    <dgm:pt modelId="{F03C82CE-67E6-4291-8850-5B25629C865A}" type="pres">
      <dgm:prSet presAssocID="{00393CAA-E64A-47B9-BA40-3C3D17429E6C}" presName="LShape" presStyleLbl="alignNode1" presStyleIdx="0" presStyleCnt="7"/>
      <dgm:spPr/>
    </dgm:pt>
    <dgm:pt modelId="{81C11DCB-E7A2-4C3B-98FB-DF8DDD3EB335}" type="pres">
      <dgm:prSet presAssocID="{00393CAA-E64A-47B9-BA40-3C3D17429E6C}" presName="ParentText" presStyleLbl="revTx" presStyleIdx="0" presStyleCnt="4">
        <dgm:presLayoutVars>
          <dgm:chMax val="0"/>
          <dgm:chPref val="0"/>
          <dgm:bulletEnabled val="1"/>
        </dgm:presLayoutVars>
      </dgm:prSet>
      <dgm:spPr/>
    </dgm:pt>
    <dgm:pt modelId="{245669A6-E71C-4B35-ADBB-693F8A6493BF}" type="pres">
      <dgm:prSet presAssocID="{00393CAA-E64A-47B9-BA40-3C3D17429E6C}" presName="Triangle" presStyleLbl="alignNode1" presStyleIdx="1" presStyleCnt="7"/>
      <dgm:spPr/>
    </dgm:pt>
    <dgm:pt modelId="{019AA8D7-37C8-4E0B-9EDB-BE54F36C76BD}" type="pres">
      <dgm:prSet presAssocID="{352D22FF-2AC0-4165-8A25-CC2CA42B0DF5}" presName="sibTrans" presStyleCnt="0"/>
      <dgm:spPr/>
    </dgm:pt>
    <dgm:pt modelId="{DA4ABC29-CA1A-4A61-BE13-9B98657958A8}" type="pres">
      <dgm:prSet presAssocID="{352D22FF-2AC0-4165-8A25-CC2CA42B0DF5}" presName="space" presStyleCnt="0"/>
      <dgm:spPr/>
    </dgm:pt>
    <dgm:pt modelId="{745024A2-DE8C-4A5A-A273-C34ACB9AC5B1}" type="pres">
      <dgm:prSet presAssocID="{CE78EB2C-41CA-427E-A987-234880930D10}" presName="composite" presStyleCnt="0"/>
      <dgm:spPr/>
    </dgm:pt>
    <dgm:pt modelId="{94BCD854-7BE1-4E15-9C79-5D68F4A8EEB5}" type="pres">
      <dgm:prSet presAssocID="{CE78EB2C-41CA-427E-A987-234880930D10}" presName="LShape" presStyleLbl="alignNode1" presStyleIdx="2" presStyleCnt="7" custScaleY="111856"/>
      <dgm:spPr/>
    </dgm:pt>
    <dgm:pt modelId="{FB8C3656-3081-4BFE-A2F2-A56FA4101F62}" type="pres">
      <dgm:prSet presAssocID="{CE78EB2C-41CA-427E-A987-234880930D10}" presName="ParentText" presStyleLbl="revTx" presStyleIdx="1" presStyleCnt="4">
        <dgm:presLayoutVars>
          <dgm:chMax val="0"/>
          <dgm:chPref val="0"/>
          <dgm:bulletEnabled val="1"/>
        </dgm:presLayoutVars>
      </dgm:prSet>
      <dgm:spPr/>
    </dgm:pt>
    <dgm:pt modelId="{ED1D4ACF-A61D-4D0D-90BF-3C71ACC928D5}" type="pres">
      <dgm:prSet presAssocID="{CE78EB2C-41CA-427E-A987-234880930D10}" presName="Triangle" presStyleLbl="alignNode1" presStyleIdx="3" presStyleCnt="7"/>
      <dgm:spPr/>
    </dgm:pt>
    <dgm:pt modelId="{FCD6E426-6372-4A1F-98BC-0D42D04D3943}" type="pres">
      <dgm:prSet presAssocID="{1EEC9EC0-D6C0-4A59-9F55-8745F5B304E5}" presName="sibTrans" presStyleCnt="0"/>
      <dgm:spPr/>
    </dgm:pt>
    <dgm:pt modelId="{5A45B6D2-B832-4D21-BB47-E9AFA71508D0}" type="pres">
      <dgm:prSet presAssocID="{1EEC9EC0-D6C0-4A59-9F55-8745F5B304E5}" presName="space" presStyleCnt="0"/>
      <dgm:spPr/>
    </dgm:pt>
    <dgm:pt modelId="{C38A4B5D-3362-4364-90B8-D9B4B3BD5367}" type="pres">
      <dgm:prSet presAssocID="{68FC394E-859E-4182-8DA3-6598B2F1472C}" presName="composite" presStyleCnt="0"/>
      <dgm:spPr/>
    </dgm:pt>
    <dgm:pt modelId="{766C35B8-FA78-4234-9330-B23EFF3D4D58}" type="pres">
      <dgm:prSet presAssocID="{68FC394E-859E-4182-8DA3-6598B2F1472C}" presName="LShape" presStyleLbl="alignNode1" presStyleIdx="4" presStyleCnt="7"/>
      <dgm:spPr/>
    </dgm:pt>
    <dgm:pt modelId="{4AEF1E1F-73DE-47A4-A24C-B361C1BC3FBB}" type="pres">
      <dgm:prSet presAssocID="{68FC394E-859E-4182-8DA3-6598B2F1472C}" presName="ParentText" presStyleLbl="revTx" presStyleIdx="2" presStyleCnt="4">
        <dgm:presLayoutVars>
          <dgm:chMax val="0"/>
          <dgm:chPref val="0"/>
          <dgm:bulletEnabled val="1"/>
        </dgm:presLayoutVars>
      </dgm:prSet>
      <dgm:spPr/>
    </dgm:pt>
    <dgm:pt modelId="{27460B97-1E48-449B-AD8B-D9D3E58D3D92}" type="pres">
      <dgm:prSet presAssocID="{68FC394E-859E-4182-8DA3-6598B2F1472C}" presName="Triangle" presStyleLbl="alignNode1" presStyleIdx="5" presStyleCnt="7"/>
      <dgm:spPr/>
    </dgm:pt>
    <dgm:pt modelId="{E533FB16-BCEB-4B36-97A1-7A89A33E2CCC}" type="pres">
      <dgm:prSet presAssocID="{79B6414A-EC3D-4A03-8104-6886B7569945}" presName="sibTrans" presStyleCnt="0"/>
      <dgm:spPr/>
    </dgm:pt>
    <dgm:pt modelId="{D0E0BC61-B3DB-475B-A27E-25A87EAC3FE1}" type="pres">
      <dgm:prSet presAssocID="{79B6414A-EC3D-4A03-8104-6886B7569945}" presName="space" presStyleCnt="0"/>
      <dgm:spPr/>
    </dgm:pt>
    <dgm:pt modelId="{EBA459EF-E57D-4F0A-912B-E0A5C510E777}" type="pres">
      <dgm:prSet presAssocID="{3FD80314-CB08-4169-96FF-22B8D0E7BA96}" presName="composite" presStyleCnt="0"/>
      <dgm:spPr/>
    </dgm:pt>
    <dgm:pt modelId="{AAFDF0B9-5646-4086-810A-DC2D898F694F}" type="pres">
      <dgm:prSet presAssocID="{3FD80314-CB08-4169-96FF-22B8D0E7BA96}" presName="LShape" presStyleLbl="alignNode1" presStyleIdx="6" presStyleCnt="7"/>
      <dgm:spPr/>
    </dgm:pt>
    <dgm:pt modelId="{D2B2353C-3F72-4307-B4CA-714E29C70C6B}" type="pres">
      <dgm:prSet presAssocID="{3FD80314-CB08-4169-96FF-22B8D0E7BA96}" presName="ParentText" presStyleLbl="revTx" presStyleIdx="3" presStyleCnt="4">
        <dgm:presLayoutVars>
          <dgm:chMax val="0"/>
          <dgm:chPref val="0"/>
          <dgm:bulletEnabled val="1"/>
        </dgm:presLayoutVars>
      </dgm:prSet>
      <dgm:spPr/>
    </dgm:pt>
  </dgm:ptLst>
  <dgm:cxnLst>
    <dgm:cxn modelId="{9D265210-5166-5743-ADF4-4101276AD38A}" type="presOf" srcId="{CE78EB2C-41CA-427E-A987-234880930D10}" destId="{FB8C3656-3081-4BFE-A2F2-A56FA4101F62}" srcOrd="0" destOrd="0" presId="urn:microsoft.com/office/officeart/2009/3/layout/StepUpProcess"/>
    <dgm:cxn modelId="{7DC54930-E232-4D20-93AD-AA8B329BC955}" srcId="{E827732A-6C75-4786-B6AA-C27993A16EC2}" destId="{00393CAA-E64A-47B9-BA40-3C3D17429E6C}" srcOrd="0" destOrd="0" parTransId="{D81B4C4A-89BB-4C81-A47A-8DA3BB302314}" sibTransId="{352D22FF-2AC0-4165-8A25-CC2CA42B0DF5}"/>
    <dgm:cxn modelId="{FBBC2471-DA27-9446-968E-F1E465878AFC}" type="presOf" srcId="{00393CAA-E64A-47B9-BA40-3C3D17429E6C}" destId="{81C11DCB-E7A2-4C3B-98FB-DF8DDD3EB335}" srcOrd="0" destOrd="0" presId="urn:microsoft.com/office/officeart/2009/3/layout/StepUpProcess"/>
    <dgm:cxn modelId="{4314F177-342A-D34B-B8D8-55DFFAD2B468}" type="presOf" srcId="{3FD80314-CB08-4169-96FF-22B8D0E7BA96}" destId="{D2B2353C-3F72-4307-B4CA-714E29C70C6B}" srcOrd="0" destOrd="0" presId="urn:microsoft.com/office/officeart/2009/3/layout/StepUpProcess"/>
    <dgm:cxn modelId="{2E6C53AE-9423-004B-B893-B50DCA7BB4FF}" type="presOf" srcId="{E827732A-6C75-4786-B6AA-C27993A16EC2}" destId="{8B2825F5-88CF-4034-9A4A-3C1E5F5D0549}" srcOrd="0" destOrd="0" presId="urn:microsoft.com/office/officeart/2009/3/layout/StepUpProcess"/>
    <dgm:cxn modelId="{1FAE6FB2-6A65-4A1C-AEE3-3AAFE70DC4BD}" srcId="{E827732A-6C75-4786-B6AA-C27993A16EC2}" destId="{CE78EB2C-41CA-427E-A987-234880930D10}" srcOrd="1" destOrd="0" parTransId="{A942D62C-5E2B-4257-AA5E-7113872162ED}" sibTransId="{1EEC9EC0-D6C0-4A59-9F55-8745F5B304E5}"/>
    <dgm:cxn modelId="{610261B3-44FB-9844-8E82-7CC04257625D}" type="presOf" srcId="{68FC394E-859E-4182-8DA3-6598B2F1472C}" destId="{4AEF1E1F-73DE-47A4-A24C-B361C1BC3FBB}" srcOrd="0" destOrd="0" presId="urn:microsoft.com/office/officeart/2009/3/layout/StepUpProcess"/>
    <dgm:cxn modelId="{B8D812CD-E0A1-4083-9893-63E90E6519E5}" srcId="{E827732A-6C75-4786-B6AA-C27993A16EC2}" destId="{68FC394E-859E-4182-8DA3-6598B2F1472C}" srcOrd="2" destOrd="0" parTransId="{02C1BB24-D19C-4850-92E2-7B6109024F5F}" sibTransId="{79B6414A-EC3D-4A03-8104-6886B7569945}"/>
    <dgm:cxn modelId="{3F88A8DE-FC5D-455D-B61B-9E5088EEB08A}" srcId="{E827732A-6C75-4786-B6AA-C27993A16EC2}" destId="{3FD80314-CB08-4169-96FF-22B8D0E7BA96}" srcOrd="3" destOrd="0" parTransId="{434BC15B-EB0E-4F48-9670-85A4BFEA3FCE}" sibTransId="{D9718416-5B79-4798-A30B-7C4678D999C3}"/>
    <dgm:cxn modelId="{713927DF-831B-A54D-A697-D37A6351ECBB}" type="presParOf" srcId="{8B2825F5-88CF-4034-9A4A-3C1E5F5D0549}" destId="{D986FA0B-3ABA-4A3D-B4B9-CDD30A883EC8}" srcOrd="0" destOrd="0" presId="urn:microsoft.com/office/officeart/2009/3/layout/StepUpProcess"/>
    <dgm:cxn modelId="{C4EE99D1-A9F6-4942-A0C5-B114B4E823F8}" type="presParOf" srcId="{D986FA0B-3ABA-4A3D-B4B9-CDD30A883EC8}" destId="{F03C82CE-67E6-4291-8850-5B25629C865A}" srcOrd="0" destOrd="0" presId="urn:microsoft.com/office/officeart/2009/3/layout/StepUpProcess"/>
    <dgm:cxn modelId="{28808E7C-16D0-C549-AFF1-18C5C2DC27EC}" type="presParOf" srcId="{D986FA0B-3ABA-4A3D-B4B9-CDD30A883EC8}" destId="{81C11DCB-E7A2-4C3B-98FB-DF8DDD3EB335}" srcOrd="1" destOrd="0" presId="urn:microsoft.com/office/officeart/2009/3/layout/StepUpProcess"/>
    <dgm:cxn modelId="{A8FF061D-154F-F34B-9827-3A16B1B83AEA}" type="presParOf" srcId="{D986FA0B-3ABA-4A3D-B4B9-CDD30A883EC8}" destId="{245669A6-E71C-4B35-ADBB-693F8A6493BF}" srcOrd="2" destOrd="0" presId="urn:microsoft.com/office/officeart/2009/3/layout/StepUpProcess"/>
    <dgm:cxn modelId="{C8BB5654-6D47-064E-9DB9-8A5B1DD4B4A9}" type="presParOf" srcId="{8B2825F5-88CF-4034-9A4A-3C1E5F5D0549}" destId="{019AA8D7-37C8-4E0B-9EDB-BE54F36C76BD}" srcOrd="1" destOrd="0" presId="urn:microsoft.com/office/officeart/2009/3/layout/StepUpProcess"/>
    <dgm:cxn modelId="{258637E9-4CA8-5246-A692-A8314F45B108}" type="presParOf" srcId="{019AA8D7-37C8-4E0B-9EDB-BE54F36C76BD}" destId="{DA4ABC29-CA1A-4A61-BE13-9B98657958A8}" srcOrd="0" destOrd="0" presId="urn:microsoft.com/office/officeart/2009/3/layout/StepUpProcess"/>
    <dgm:cxn modelId="{1EA970D9-A14A-6B45-8149-4DF869F0C10F}" type="presParOf" srcId="{8B2825F5-88CF-4034-9A4A-3C1E5F5D0549}" destId="{745024A2-DE8C-4A5A-A273-C34ACB9AC5B1}" srcOrd="2" destOrd="0" presId="urn:microsoft.com/office/officeart/2009/3/layout/StepUpProcess"/>
    <dgm:cxn modelId="{EDA18D59-30A0-C34B-BB45-150ACC9532DF}" type="presParOf" srcId="{745024A2-DE8C-4A5A-A273-C34ACB9AC5B1}" destId="{94BCD854-7BE1-4E15-9C79-5D68F4A8EEB5}" srcOrd="0" destOrd="0" presId="urn:microsoft.com/office/officeart/2009/3/layout/StepUpProcess"/>
    <dgm:cxn modelId="{8ED2E0FD-D473-C541-A102-EC2EC2837AAD}" type="presParOf" srcId="{745024A2-DE8C-4A5A-A273-C34ACB9AC5B1}" destId="{FB8C3656-3081-4BFE-A2F2-A56FA4101F62}" srcOrd="1" destOrd="0" presId="urn:microsoft.com/office/officeart/2009/3/layout/StepUpProcess"/>
    <dgm:cxn modelId="{264C7278-E61B-0E41-938B-A43487A884E6}" type="presParOf" srcId="{745024A2-DE8C-4A5A-A273-C34ACB9AC5B1}" destId="{ED1D4ACF-A61D-4D0D-90BF-3C71ACC928D5}" srcOrd="2" destOrd="0" presId="urn:microsoft.com/office/officeart/2009/3/layout/StepUpProcess"/>
    <dgm:cxn modelId="{4215E7E9-5DEB-024A-9815-C101AED1EA5A}" type="presParOf" srcId="{8B2825F5-88CF-4034-9A4A-3C1E5F5D0549}" destId="{FCD6E426-6372-4A1F-98BC-0D42D04D3943}" srcOrd="3" destOrd="0" presId="urn:microsoft.com/office/officeart/2009/3/layout/StepUpProcess"/>
    <dgm:cxn modelId="{8C18131C-3A83-C043-A0D0-6240497CE2BF}" type="presParOf" srcId="{FCD6E426-6372-4A1F-98BC-0D42D04D3943}" destId="{5A45B6D2-B832-4D21-BB47-E9AFA71508D0}" srcOrd="0" destOrd="0" presId="urn:microsoft.com/office/officeart/2009/3/layout/StepUpProcess"/>
    <dgm:cxn modelId="{CBB3597D-9D70-644A-93BF-2749B7B3B7E1}" type="presParOf" srcId="{8B2825F5-88CF-4034-9A4A-3C1E5F5D0549}" destId="{C38A4B5D-3362-4364-90B8-D9B4B3BD5367}" srcOrd="4" destOrd="0" presId="urn:microsoft.com/office/officeart/2009/3/layout/StepUpProcess"/>
    <dgm:cxn modelId="{31E200C6-1E7F-B14B-B798-60B55F8D5F6A}" type="presParOf" srcId="{C38A4B5D-3362-4364-90B8-D9B4B3BD5367}" destId="{766C35B8-FA78-4234-9330-B23EFF3D4D58}" srcOrd="0" destOrd="0" presId="urn:microsoft.com/office/officeart/2009/3/layout/StepUpProcess"/>
    <dgm:cxn modelId="{4C4AAF95-FC1B-8D47-A51D-FFF501DFA30A}" type="presParOf" srcId="{C38A4B5D-3362-4364-90B8-D9B4B3BD5367}" destId="{4AEF1E1F-73DE-47A4-A24C-B361C1BC3FBB}" srcOrd="1" destOrd="0" presId="urn:microsoft.com/office/officeart/2009/3/layout/StepUpProcess"/>
    <dgm:cxn modelId="{75AC95E9-74C4-DE49-BF31-A72C0C3CA670}" type="presParOf" srcId="{C38A4B5D-3362-4364-90B8-D9B4B3BD5367}" destId="{27460B97-1E48-449B-AD8B-D9D3E58D3D92}" srcOrd="2" destOrd="0" presId="urn:microsoft.com/office/officeart/2009/3/layout/StepUpProcess"/>
    <dgm:cxn modelId="{70227300-1E09-8B43-969A-85961ABAC860}" type="presParOf" srcId="{8B2825F5-88CF-4034-9A4A-3C1E5F5D0549}" destId="{E533FB16-BCEB-4B36-97A1-7A89A33E2CCC}" srcOrd="5" destOrd="0" presId="urn:microsoft.com/office/officeart/2009/3/layout/StepUpProcess"/>
    <dgm:cxn modelId="{98457C95-31F3-9D47-96F0-1D585B373128}" type="presParOf" srcId="{E533FB16-BCEB-4B36-97A1-7A89A33E2CCC}" destId="{D0E0BC61-B3DB-475B-A27E-25A87EAC3FE1}" srcOrd="0" destOrd="0" presId="urn:microsoft.com/office/officeart/2009/3/layout/StepUpProcess"/>
    <dgm:cxn modelId="{9170AAE4-AB07-8A47-8613-718B7CE10A5E}" type="presParOf" srcId="{8B2825F5-88CF-4034-9A4A-3C1E5F5D0549}" destId="{EBA459EF-E57D-4F0A-912B-E0A5C510E777}" srcOrd="6" destOrd="0" presId="urn:microsoft.com/office/officeart/2009/3/layout/StepUpProcess"/>
    <dgm:cxn modelId="{3DBEA673-F70A-8D4F-9B6D-186C31021381}" type="presParOf" srcId="{EBA459EF-E57D-4F0A-912B-E0A5C510E777}" destId="{AAFDF0B9-5646-4086-810A-DC2D898F694F}" srcOrd="0" destOrd="0" presId="urn:microsoft.com/office/officeart/2009/3/layout/StepUpProcess"/>
    <dgm:cxn modelId="{DBEF5782-645A-E248-A30F-2E7F20A34A6B}" type="presParOf" srcId="{EBA459EF-E57D-4F0A-912B-E0A5C510E777}" destId="{D2B2353C-3F72-4307-B4CA-714E29C70C6B}"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C82CE-67E6-4291-8850-5B25629C865A}">
      <dsp:nvSpPr>
        <dsp:cNvPr id="0" name=""/>
        <dsp:cNvSpPr/>
      </dsp:nvSpPr>
      <dsp:spPr>
        <a:xfrm rot="5400000">
          <a:off x="401499" y="2428167"/>
          <a:ext cx="1197398" cy="1992444"/>
        </a:xfrm>
        <a:prstGeom prst="corner">
          <a:avLst>
            <a:gd name="adj1" fmla="val 16120"/>
            <a:gd name="adj2" fmla="val 16110"/>
          </a:avLst>
        </a:prstGeom>
        <a:solidFill>
          <a:schemeClr val="accent4">
            <a:hueOff val="0"/>
            <a:satOff val="0"/>
            <a:lumOff val="0"/>
            <a:alphaOff val="0"/>
          </a:schemeClr>
        </a:solidFill>
        <a:ln w="25400" cap="flat" cmpd="dbl"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C11DCB-E7A2-4C3B-98FB-DF8DDD3EB335}">
      <dsp:nvSpPr>
        <dsp:cNvPr id="0" name=""/>
        <dsp:cNvSpPr/>
      </dsp:nvSpPr>
      <dsp:spPr>
        <a:xfrm>
          <a:off x="201623" y="3023478"/>
          <a:ext cx="1798789" cy="157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rtl="0">
            <a:lnSpc>
              <a:spcPct val="90000"/>
            </a:lnSpc>
            <a:spcBef>
              <a:spcPct val="0"/>
            </a:spcBef>
            <a:spcAft>
              <a:spcPct val="35000"/>
            </a:spcAft>
            <a:buNone/>
          </a:pPr>
          <a:r>
            <a:rPr lang="en-US" sz="1700" kern="1200" dirty="0">
              <a:latin typeface="Candara" panose="020E0502030303020204" pitchFamily="34" charset="0"/>
            </a:rPr>
            <a:t>Assembled a technical expert panel (TEP) with a wide variety of experts</a:t>
          </a:r>
          <a:endParaRPr lang="en-US" sz="1700" kern="1200" dirty="0"/>
        </a:p>
      </dsp:txBody>
      <dsp:txXfrm>
        <a:off x="201623" y="3023478"/>
        <a:ext cx="1798789" cy="1576744"/>
      </dsp:txXfrm>
    </dsp:sp>
    <dsp:sp modelId="{245669A6-E71C-4B35-ADBB-693F8A6493BF}">
      <dsp:nvSpPr>
        <dsp:cNvPr id="0" name=""/>
        <dsp:cNvSpPr/>
      </dsp:nvSpPr>
      <dsp:spPr>
        <a:xfrm>
          <a:off x="1661019" y="2281481"/>
          <a:ext cx="339394" cy="339394"/>
        </a:xfrm>
        <a:prstGeom prst="triangle">
          <a:avLst>
            <a:gd name="adj" fmla="val 100000"/>
          </a:avLst>
        </a:prstGeom>
        <a:solidFill>
          <a:schemeClr val="accent4">
            <a:hueOff val="367371"/>
            <a:satOff val="-1063"/>
            <a:lumOff val="-2190"/>
            <a:alphaOff val="0"/>
          </a:schemeClr>
        </a:solidFill>
        <a:ln w="25400" cap="flat" cmpd="dbl" algn="ctr">
          <a:solidFill>
            <a:schemeClr val="accent4">
              <a:hueOff val="367371"/>
              <a:satOff val="-1063"/>
              <a:lumOff val="-219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BCD854-7BE1-4E15-9C79-5D68F4A8EEB5}">
      <dsp:nvSpPr>
        <dsp:cNvPr id="0" name=""/>
        <dsp:cNvSpPr/>
      </dsp:nvSpPr>
      <dsp:spPr>
        <a:xfrm rot="5400000">
          <a:off x="2532587" y="1883262"/>
          <a:ext cx="1339362" cy="1992444"/>
        </a:xfrm>
        <a:prstGeom prst="corner">
          <a:avLst>
            <a:gd name="adj1" fmla="val 16120"/>
            <a:gd name="adj2" fmla="val 16110"/>
          </a:avLst>
        </a:prstGeom>
        <a:solidFill>
          <a:schemeClr val="accent4">
            <a:hueOff val="734743"/>
            <a:satOff val="-2126"/>
            <a:lumOff val="-4379"/>
            <a:alphaOff val="0"/>
          </a:schemeClr>
        </a:solidFill>
        <a:ln w="25400" cap="flat" cmpd="dbl" algn="ctr">
          <a:solidFill>
            <a:schemeClr val="accent4">
              <a:hueOff val="734743"/>
              <a:satOff val="-2126"/>
              <a:lumOff val="-43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8C3656-3081-4BFE-A2F2-A56FA4101F62}">
      <dsp:nvSpPr>
        <dsp:cNvPr id="0" name=""/>
        <dsp:cNvSpPr/>
      </dsp:nvSpPr>
      <dsp:spPr>
        <a:xfrm>
          <a:off x="2403693" y="2478574"/>
          <a:ext cx="1798789" cy="157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rtl="0">
            <a:lnSpc>
              <a:spcPct val="90000"/>
            </a:lnSpc>
            <a:spcBef>
              <a:spcPct val="0"/>
            </a:spcBef>
            <a:spcAft>
              <a:spcPct val="35000"/>
            </a:spcAft>
            <a:buNone/>
          </a:pPr>
          <a:r>
            <a:rPr lang="en-US" sz="1700" kern="1200" dirty="0">
              <a:latin typeface="Candara" panose="020E0502030303020204" pitchFamily="34" charset="0"/>
            </a:rPr>
            <a:t>Literature reviews (systematic and non-systematic)</a:t>
          </a:r>
          <a:endParaRPr lang="en-US" sz="1700" kern="1200" dirty="0"/>
        </a:p>
      </dsp:txBody>
      <dsp:txXfrm>
        <a:off x="2403693" y="2478574"/>
        <a:ext cx="1798789" cy="1576744"/>
      </dsp:txXfrm>
    </dsp:sp>
    <dsp:sp modelId="{ED1D4ACF-A61D-4D0D-90BF-3C71ACC928D5}">
      <dsp:nvSpPr>
        <dsp:cNvPr id="0" name=""/>
        <dsp:cNvSpPr/>
      </dsp:nvSpPr>
      <dsp:spPr>
        <a:xfrm>
          <a:off x="3863089" y="1736576"/>
          <a:ext cx="339394" cy="339394"/>
        </a:xfrm>
        <a:prstGeom prst="triangle">
          <a:avLst>
            <a:gd name="adj" fmla="val 100000"/>
          </a:avLst>
        </a:prstGeom>
        <a:solidFill>
          <a:schemeClr val="accent4">
            <a:hueOff val="1102114"/>
            <a:satOff val="-3190"/>
            <a:lumOff val="-6569"/>
            <a:alphaOff val="0"/>
          </a:schemeClr>
        </a:solidFill>
        <a:ln w="25400" cap="flat" cmpd="dbl" algn="ctr">
          <a:solidFill>
            <a:schemeClr val="accent4">
              <a:hueOff val="1102114"/>
              <a:satOff val="-3190"/>
              <a:lumOff val="-6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6C35B8-FA78-4234-9330-B23EFF3D4D58}">
      <dsp:nvSpPr>
        <dsp:cNvPr id="0" name=""/>
        <dsp:cNvSpPr/>
      </dsp:nvSpPr>
      <dsp:spPr>
        <a:xfrm rot="5400000">
          <a:off x="4805639" y="1338358"/>
          <a:ext cx="1197398" cy="1992444"/>
        </a:xfrm>
        <a:prstGeom prst="corner">
          <a:avLst>
            <a:gd name="adj1" fmla="val 16120"/>
            <a:gd name="adj2" fmla="val 16110"/>
          </a:avLst>
        </a:prstGeom>
        <a:solidFill>
          <a:schemeClr val="accent4">
            <a:hueOff val="1469486"/>
            <a:satOff val="-4253"/>
            <a:lumOff val="-8759"/>
            <a:alphaOff val="0"/>
          </a:schemeClr>
        </a:solidFill>
        <a:ln w="25400" cap="flat" cmpd="dbl" algn="ctr">
          <a:solidFill>
            <a:schemeClr val="accent4">
              <a:hueOff val="1469486"/>
              <a:satOff val="-4253"/>
              <a:lumOff val="-87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EF1E1F-73DE-47A4-A24C-B361C1BC3FBB}">
      <dsp:nvSpPr>
        <dsp:cNvPr id="0" name=""/>
        <dsp:cNvSpPr/>
      </dsp:nvSpPr>
      <dsp:spPr>
        <a:xfrm>
          <a:off x="4605763" y="1933669"/>
          <a:ext cx="1798789" cy="157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latin typeface="Candara" panose="020E0502030303020204" pitchFamily="34" charset="0"/>
            </a:rPr>
            <a:t>Simulations to explore predictive approaches to HTE analysis</a:t>
          </a:r>
          <a:endParaRPr lang="en-US" sz="1700" kern="1200" dirty="0"/>
        </a:p>
      </dsp:txBody>
      <dsp:txXfrm>
        <a:off x="4605763" y="1933669"/>
        <a:ext cx="1798789" cy="1576744"/>
      </dsp:txXfrm>
    </dsp:sp>
    <dsp:sp modelId="{27460B97-1E48-449B-AD8B-D9D3E58D3D92}">
      <dsp:nvSpPr>
        <dsp:cNvPr id="0" name=""/>
        <dsp:cNvSpPr/>
      </dsp:nvSpPr>
      <dsp:spPr>
        <a:xfrm>
          <a:off x="6065159" y="1191672"/>
          <a:ext cx="339394" cy="339394"/>
        </a:xfrm>
        <a:prstGeom prst="triangle">
          <a:avLst>
            <a:gd name="adj" fmla="val 100000"/>
          </a:avLst>
        </a:prstGeom>
        <a:solidFill>
          <a:schemeClr val="accent4">
            <a:hueOff val="1836857"/>
            <a:satOff val="-5316"/>
            <a:lumOff val="-10948"/>
            <a:alphaOff val="0"/>
          </a:schemeClr>
        </a:solidFill>
        <a:ln w="25400" cap="flat" cmpd="dbl" algn="ctr">
          <a:solidFill>
            <a:schemeClr val="accent4">
              <a:hueOff val="1836857"/>
              <a:satOff val="-5316"/>
              <a:lumOff val="-1094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AFDF0B9-5646-4086-810A-DC2D898F694F}">
      <dsp:nvSpPr>
        <dsp:cNvPr id="0" name=""/>
        <dsp:cNvSpPr/>
      </dsp:nvSpPr>
      <dsp:spPr>
        <a:xfrm rot="5400000">
          <a:off x="7007709" y="793453"/>
          <a:ext cx="1197398" cy="1992444"/>
        </a:xfrm>
        <a:prstGeom prst="corner">
          <a:avLst>
            <a:gd name="adj1" fmla="val 16120"/>
            <a:gd name="adj2" fmla="val 16110"/>
          </a:avLst>
        </a:prstGeom>
        <a:solidFill>
          <a:schemeClr val="accent4">
            <a:hueOff val="2204229"/>
            <a:satOff val="-6379"/>
            <a:lumOff val="-13138"/>
            <a:alphaOff val="0"/>
          </a:schemeClr>
        </a:solidFill>
        <a:ln w="25400" cap="flat" cmpd="dbl" algn="ctr">
          <a:solidFill>
            <a:schemeClr val="accent4">
              <a:hueOff val="2204229"/>
              <a:satOff val="-6379"/>
              <a:lumOff val="-131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B2353C-3F72-4307-B4CA-714E29C70C6B}">
      <dsp:nvSpPr>
        <dsp:cNvPr id="0" name=""/>
        <dsp:cNvSpPr/>
      </dsp:nvSpPr>
      <dsp:spPr>
        <a:xfrm>
          <a:off x="6807833" y="1388765"/>
          <a:ext cx="1798789" cy="157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latin typeface="Candara" panose="020E0502030303020204" pitchFamily="34" charset="0"/>
            </a:rPr>
            <a:t>Deliberative process engaging the TEP to develop consensus criteria</a:t>
          </a:r>
          <a:endParaRPr lang="en-US" sz="1700" kern="1200" dirty="0"/>
        </a:p>
      </dsp:txBody>
      <dsp:txXfrm>
        <a:off x="6807833" y="1388765"/>
        <a:ext cx="1798789" cy="1576744"/>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1564320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Very large databases are required for effect modeling, sample size required to detect a subgroup effect is four-fold higher than for a main effect even under favorable conditions.</a:t>
            </a:r>
            <a:r>
              <a:rPr lang="en-US" sz="1100" b="0" i="0" u="none" strike="noStrike" cap="none" baseline="0" dirty="0">
                <a:solidFill>
                  <a:srgbClr val="000000"/>
                </a:solidFill>
                <a:effectLst/>
                <a:latin typeface="Arial"/>
                <a:ea typeface="Arial"/>
                <a:cs typeface="Arial"/>
                <a:sym typeface="Arial"/>
              </a:rPr>
              <a:t> For Risk modeling, </a:t>
            </a:r>
            <a:r>
              <a:rPr lang="en-US" sz="1100" b="0" i="0" u="none" strike="noStrike" cap="none" dirty="0">
                <a:solidFill>
                  <a:srgbClr val="000000"/>
                </a:solidFill>
                <a:effectLst/>
                <a:latin typeface="Arial"/>
                <a:ea typeface="Arial"/>
                <a:cs typeface="Arial"/>
                <a:sym typeface="Arial"/>
              </a:rPr>
              <a:t>greater statistical power improves the precision of effect estimation across risk strata</a:t>
            </a:r>
            <a:r>
              <a:rPr lang="en-US" dirty="0">
                <a:effectLst/>
              </a:rPr>
              <a:t> </a:t>
            </a:r>
          </a:p>
          <a:p>
            <a:r>
              <a:rPr lang="en-US" sz="1100" b="0" i="0" u="none" strike="noStrike" cap="none" dirty="0">
                <a:solidFill>
                  <a:srgbClr val="000000"/>
                </a:solidFill>
                <a:effectLst/>
                <a:latin typeface="Arial"/>
                <a:ea typeface="Arial"/>
                <a:cs typeface="Arial"/>
                <a:sym typeface="Arial"/>
              </a:rPr>
              <a:t>dependent on the presence of significant factors to predict outcome risk and differences in the distribution of these factors across the population,</a:t>
            </a:r>
            <a:r>
              <a:rPr lang="en-US" sz="1100" b="0" i="0" u="none" strike="noStrike" cap="none" baseline="0"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individual patient meta-analyses (i.e., combining trials) have even higher patient-level risk heterogeneity, they are an ideal substrate for these analyses</a:t>
            </a:r>
            <a:r>
              <a:rPr lang="en-US" dirty="0">
                <a:effectLst/>
              </a:rPr>
              <a:t> </a:t>
            </a:r>
            <a:endParaRPr lang="en-US" dirty="0"/>
          </a:p>
        </p:txBody>
      </p:sp>
    </p:spTree>
    <p:extLst>
      <p:ext uri="{BB962C8B-B14F-4D97-AF65-F5344CB8AC3E}">
        <p14:creationId xmlns:p14="http://schemas.microsoft.com/office/powerpoint/2010/main" val="4204416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Thoughtful selection of a “risk-sensitive” decision is one of the most crucial steps in developing a useful clinical prediction model</a:t>
            </a:r>
            <a:r>
              <a:rPr lang="en-US" dirty="0">
                <a:effectLst/>
              </a:rPr>
              <a:t> </a:t>
            </a:r>
            <a:endParaRPr lang="en-US" dirty="0"/>
          </a:p>
        </p:txBody>
      </p:sp>
    </p:spTree>
    <p:extLst>
      <p:ext uri="{BB962C8B-B14F-4D97-AF65-F5344CB8AC3E}">
        <p14:creationId xmlns:p14="http://schemas.microsoft.com/office/powerpoint/2010/main" val="4212666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47224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1441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5330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assess the full distribution of risk in the study population, either graphically or by including information on the mean, standard deviation, median, and </a:t>
            </a:r>
            <a:r>
              <a:rPr lang="en-US" sz="1100" b="0" i="0" u="none" strike="noStrike" cap="none" dirty="0" err="1">
                <a:solidFill>
                  <a:srgbClr val="000000"/>
                </a:solidFill>
                <a:effectLst/>
                <a:latin typeface="Arial"/>
                <a:ea typeface="Arial"/>
                <a:cs typeface="Arial"/>
                <a:sym typeface="Arial"/>
              </a:rPr>
              <a:t>interquantile</a:t>
            </a:r>
            <a:r>
              <a:rPr lang="en-US" sz="1100" b="0" i="0" u="none" strike="noStrike" cap="none" dirty="0">
                <a:solidFill>
                  <a:srgbClr val="000000"/>
                </a:solidFill>
                <a:effectLst/>
                <a:latin typeface="Arial"/>
                <a:ea typeface="Arial"/>
                <a:cs typeface="Arial"/>
                <a:sym typeface="Arial"/>
              </a:rPr>
              <a:t> ranges</a:t>
            </a:r>
            <a:r>
              <a:rPr lang="en-US" dirty="0">
                <a:effectLst/>
              </a:rPr>
              <a:t> </a:t>
            </a:r>
            <a:endParaRPr lang="en-US" dirty="0"/>
          </a:p>
        </p:txBody>
      </p:sp>
    </p:spTree>
    <p:extLst>
      <p:ext uri="{BB962C8B-B14F-4D97-AF65-F5344CB8AC3E}">
        <p14:creationId xmlns:p14="http://schemas.microsoft.com/office/powerpoint/2010/main" val="1235139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2987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62072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18615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cc2fa6589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4cc2fa6589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84487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92336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likely to yield spurious false positive results. Possible exceptions to this general rule are interventions with known treatment-related harms that mediate primary outcomes in the treatment arm that might nullify an overall effect</a:t>
            </a:r>
            <a:r>
              <a:rPr lang="en-US" dirty="0">
                <a:effectLst/>
              </a:rPr>
              <a:t> </a:t>
            </a:r>
          </a:p>
          <a:p>
            <a:r>
              <a:rPr lang="en-US" sz="1100" b="0" i="0" u="none" strike="noStrike" cap="none" dirty="0">
                <a:solidFill>
                  <a:srgbClr val="000000"/>
                </a:solidFill>
                <a:effectLst/>
                <a:latin typeface="Arial"/>
                <a:ea typeface="Arial"/>
                <a:cs typeface="Arial"/>
                <a:sym typeface="Arial"/>
              </a:rPr>
              <a:t>intuitively understood by considering that the value of the model is dependent on the proportion of patients for whom the optimal treatment switches from the treatment that is better on average to the alternative given their model-dependent estimated risk, and the benefits that accrue to those switching</a:t>
            </a:r>
            <a:r>
              <a:rPr lang="en-US" dirty="0">
                <a:effectLst/>
              </a:rPr>
              <a:t> </a:t>
            </a:r>
          </a:p>
          <a:p>
            <a:r>
              <a:rPr lang="en-US" sz="1100" b="0" i="0" u="none" strike="noStrike" cap="none" dirty="0">
                <a:solidFill>
                  <a:srgbClr val="000000"/>
                </a:solidFill>
                <a:effectLst/>
                <a:latin typeface="Arial"/>
                <a:ea typeface="Arial"/>
                <a:cs typeface="Arial"/>
                <a:sym typeface="Arial"/>
              </a:rPr>
              <a:t>HTE will be most important to decision making in the presence of a </a:t>
            </a:r>
            <a:r>
              <a:rPr lang="en-US" sz="1100" b="0" i="1" u="none" strike="noStrike" cap="none" dirty="0">
                <a:solidFill>
                  <a:srgbClr val="000000"/>
                </a:solidFill>
                <a:effectLst/>
                <a:latin typeface="Arial"/>
                <a:ea typeface="Arial"/>
                <a:cs typeface="Arial"/>
                <a:sym typeface="Arial"/>
              </a:rPr>
              <a:t>qualitative</a:t>
            </a:r>
            <a:r>
              <a:rPr lang="en-US" sz="1100" b="0" i="0" u="none" strike="noStrike" cap="none" dirty="0">
                <a:solidFill>
                  <a:srgbClr val="000000"/>
                </a:solidFill>
                <a:effectLst/>
                <a:latin typeface="Arial"/>
                <a:ea typeface="Arial"/>
                <a:cs typeface="Arial"/>
                <a:sym typeface="Arial"/>
              </a:rPr>
              <a:t> interaction, meaning that some patients will benefit while others are harmed. Qualitative interactions, by definition, do not arise where treatments are totally innocuous. In the presence of a small amount of treatment-related harm, the harm may be quantitatively negligible among high risk patients, but sufficient to erode much (or all) of the benefit in low risk patients </a:t>
            </a:r>
            <a:endParaRPr lang="en-US" dirty="0"/>
          </a:p>
        </p:txBody>
      </p:sp>
    </p:spTree>
    <p:extLst>
      <p:ext uri="{BB962C8B-B14F-4D97-AF65-F5344CB8AC3E}">
        <p14:creationId xmlns:p14="http://schemas.microsoft.com/office/powerpoint/2010/main" val="3338970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971551"/>
            <a:ext cx="6487668" cy="2364665"/>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143000"/>
            <a:ext cx="6498158" cy="1293650"/>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a:t>Click to edit Master title style</a:t>
            </a:r>
            <a:endParaRPr/>
          </a:p>
        </p:txBody>
      </p:sp>
      <p:sp>
        <p:nvSpPr>
          <p:cNvPr id="3" name="Subtitle 2"/>
          <p:cNvSpPr>
            <a:spLocks noGrp="1"/>
          </p:cNvSpPr>
          <p:nvPr>
            <p:ph type="subTitle" idx="1"/>
          </p:nvPr>
        </p:nvSpPr>
        <p:spPr>
          <a:xfrm>
            <a:off x="1322922" y="2474259"/>
            <a:ext cx="6498159" cy="68748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7D0065BE-0657-4A47-90AD-C21C55E16B19}" type="datetime4">
              <a:rPr lang="en-US" smtClean="0"/>
              <a:pPr/>
              <a:t>May 19,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458904"/>
            <a:ext cx="4079545" cy="871538"/>
          </a:xfrm>
        </p:spPr>
        <p:txBody>
          <a:bodyPr anchor="b"/>
          <a:lstStyle>
            <a:lvl1pPr algn="ctr">
              <a:defRPr sz="3600" b="0"/>
            </a:lvl1pPr>
          </a:lstStyle>
          <a:p>
            <a:r>
              <a:rPr lang="en-US"/>
              <a:t>Click to edit Master title style</a:t>
            </a:r>
            <a:endParaRPr/>
          </a:p>
        </p:txBody>
      </p:sp>
      <p:sp>
        <p:nvSpPr>
          <p:cNvPr id="4" name="Text Placeholder 3"/>
          <p:cNvSpPr>
            <a:spLocks noGrp="1"/>
          </p:cNvSpPr>
          <p:nvPr>
            <p:ph type="body" sz="half" idx="2"/>
          </p:nvPr>
        </p:nvSpPr>
        <p:spPr>
          <a:xfrm>
            <a:off x="533399" y="1340892"/>
            <a:ext cx="4079545" cy="279011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May 19, 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
        <p:nvSpPr>
          <p:cNvPr id="8" name="Picture Placeholder 2"/>
          <p:cNvSpPr>
            <a:spLocks noGrp="1"/>
          </p:cNvSpPr>
          <p:nvPr>
            <p:ph type="pic" idx="1"/>
          </p:nvPr>
        </p:nvSpPr>
        <p:spPr>
          <a:xfrm>
            <a:off x="5090617" y="269544"/>
            <a:ext cx="3657600" cy="3988558"/>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A16C3AA4-67BE-44F7-809A-3582401494AF}" type="datetime4">
              <a:rPr lang="en-US" smtClean="0"/>
              <a:pPr/>
              <a:t>May 19,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276226"/>
            <a:ext cx="1524000" cy="418147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549274" y="276226"/>
            <a:ext cx="6689726" cy="4181475"/>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25172EEB-1769-4776-AD69-E7C1260563EB}" type="datetime4">
              <a:rPr lang="en-US" smtClean="0"/>
              <a:pPr/>
              <a:t>May 19,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9" name="Google Shape;19;p2"/>
          <p:cNvSpPr txBox="1">
            <a:spLocks noGrp="1"/>
          </p:cNvSpPr>
          <p:nvPr>
            <p:ph type="ctrTitle"/>
          </p:nvPr>
        </p:nvSpPr>
        <p:spPr>
          <a:xfrm>
            <a:off x="457200" y="799275"/>
            <a:ext cx="5486400" cy="3182100"/>
          </a:xfrm>
          <a:prstGeom prst="rect">
            <a:avLst/>
          </a:prstGeom>
        </p:spPr>
        <p:txBody>
          <a:bodyPr spcFirstLastPara="1" wrap="square" lIns="0" tIns="0" rIns="0" bIns="0" anchor="t" anchorCtr="0"/>
          <a:lstStyle>
            <a:lvl1pPr lvl="0">
              <a:spcBef>
                <a:spcPts val="0"/>
              </a:spcBef>
              <a:spcAft>
                <a:spcPts val="0"/>
              </a:spcAft>
              <a:buSzPts val="5800"/>
              <a:buNone/>
              <a:defRPr sz="5800"/>
            </a:lvl1pPr>
            <a:lvl2pPr lvl="1">
              <a:spcBef>
                <a:spcPts val="0"/>
              </a:spcBef>
              <a:spcAft>
                <a:spcPts val="0"/>
              </a:spcAft>
              <a:buSzPts val="5800"/>
              <a:buNone/>
              <a:defRPr sz="5800"/>
            </a:lvl2pPr>
            <a:lvl3pPr lvl="2">
              <a:spcBef>
                <a:spcPts val="0"/>
              </a:spcBef>
              <a:spcAft>
                <a:spcPts val="0"/>
              </a:spcAft>
              <a:buSzPts val="5800"/>
              <a:buNone/>
              <a:defRPr sz="5800"/>
            </a:lvl3pPr>
            <a:lvl4pPr lvl="3">
              <a:spcBef>
                <a:spcPts val="0"/>
              </a:spcBef>
              <a:spcAft>
                <a:spcPts val="0"/>
              </a:spcAft>
              <a:buSzPts val="5800"/>
              <a:buNone/>
              <a:defRPr sz="5800"/>
            </a:lvl4pPr>
            <a:lvl5pPr lvl="4">
              <a:spcBef>
                <a:spcPts val="0"/>
              </a:spcBef>
              <a:spcAft>
                <a:spcPts val="0"/>
              </a:spcAft>
              <a:buSzPts val="5800"/>
              <a:buNone/>
              <a:defRPr sz="5800"/>
            </a:lvl5pPr>
            <a:lvl6pPr lvl="5">
              <a:spcBef>
                <a:spcPts val="0"/>
              </a:spcBef>
              <a:spcAft>
                <a:spcPts val="0"/>
              </a:spcAft>
              <a:buSzPts val="5800"/>
              <a:buNone/>
              <a:defRPr sz="5800"/>
            </a:lvl6pPr>
            <a:lvl7pPr lvl="6">
              <a:spcBef>
                <a:spcPts val="0"/>
              </a:spcBef>
              <a:spcAft>
                <a:spcPts val="0"/>
              </a:spcAft>
              <a:buSzPts val="5800"/>
              <a:buNone/>
              <a:defRPr sz="5800"/>
            </a:lvl7pPr>
            <a:lvl8pPr lvl="7">
              <a:spcBef>
                <a:spcPts val="0"/>
              </a:spcBef>
              <a:spcAft>
                <a:spcPts val="0"/>
              </a:spcAft>
              <a:buSzPts val="5800"/>
              <a:buNone/>
              <a:defRPr sz="5800"/>
            </a:lvl8pPr>
            <a:lvl9pPr lvl="8">
              <a:spcBef>
                <a:spcPts val="0"/>
              </a:spcBef>
              <a:spcAft>
                <a:spcPts val="0"/>
              </a:spcAft>
              <a:buSzPts val="5800"/>
              <a:buNone/>
              <a:defRPr sz="5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47"/>
        <p:cNvGrpSpPr/>
        <p:nvPr/>
      </p:nvGrpSpPr>
      <p:grpSpPr>
        <a:xfrm>
          <a:off x="0" y="0"/>
          <a:ext cx="0" cy="0"/>
          <a:chOff x="0" y="0"/>
          <a:chExt cx="0" cy="0"/>
        </a:xfrm>
      </p:grpSpPr>
      <p:sp>
        <p:nvSpPr>
          <p:cNvPr id="55" name="Google Shape;55;p5"/>
          <p:cNvSpPr txBox="1">
            <a:spLocks noGrp="1"/>
          </p:cNvSpPr>
          <p:nvPr>
            <p:ph type="title"/>
          </p:nvPr>
        </p:nvSpPr>
        <p:spPr>
          <a:xfrm>
            <a:off x="457200" y="-100"/>
            <a:ext cx="5486400" cy="1814400"/>
          </a:xfrm>
          <a:prstGeom prst="rect">
            <a:avLst/>
          </a:prstGeom>
        </p:spPr>
        <p:txBody>
          <a:bodyPr spcFirstLastPara="1" wrap="square" lIns="0" tIns="0" rIns="0" bIns="0" anchor="ctr" anchorCtr="0"/>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56" name="Google Shape;56;p5"/>
          <p:cNvSpPr txBox="1">
            <a:spLocks noGrp="1"/>
          </p:cNvSpPr>
          <p:nvPr>
            <p:ph type="body" idx="1"/>
          </p:nvPr>
        </p:nvSpPr>
        <p:spPr>
          <a:xfrm>
            <a:off x="3200400" y="1909300"/>
            <a:ext cx="5486400" cy="2764800"/>
          </a:xfrm>
          <a:prstGeom prst="rect">
            <a:avLst/>
          </a:prstGeom>
        </p:spPr>
        <p:txBody>
          <a:bodyPr spcFirstLastPara="1" wrap="square" lIns="0" tIns="0" rIns="0" bIns="0" anchor="t" anchorCtr="0"/>
          <a:lstStyle>
            <a:lvl1pPr marL="457200" lvl="0" indent="-381000">
              <a:spcBef>
                <a:spcPts val="60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a:endParaRPr/>
          </a:p>
        </p:txBody>
      </p:sp>
      <p:sp>
        <p:nvSpPr>
          <p:cNvPr id="57" name="Google Shape;57;p5"/>
          <p:cNvSpPr txBox="1">
            <a:spLocks noGrp="1"/>
          </p:cNvSpPr>
          <p:nvPr>
            <p:ph type="sldNum" idx="12"/>
          </p:nvPr>
        </p:nvSpPr>
        <p:spPr>
          <a:xfrm>
            <a:off x="259225" y="4674100"/>
            <a:ext cx="481500" cy="245100"/>
          </a:xfrm>
          <a:prstGeom prst="rect">
            <a:avLst/>
          </a:prstGeom>
        </p:spPr>
        <p:txBody>
          <a:bodyPr spcFirstLastPara="1" wrap="square" lIns="0" tIns="0" rIns="0" bIns="0"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83"/>
        <p:cNvGrpSpPr/>
        <p:nvPr/>
      </p:nvGrpSpPr>
      <p:grpSpPr>
        <a:xfrm>
          <a:off x="0" y="0"/>
          <a:ext cx="0" cy="0"/>
          <a:chOff x="0" y="0"/>
          <a:chExt cx="0" cy="0"/>
        </a:xfrm>
      </p:grpSpPr>
      <p:sp>
        <p:nvSpPr>
          <p:cNvPr id="91" name="Google Shape;91;p8"/>
          <p:cNvSpPr txBox="1">
            <a:spLocks noGrp="1"/>
          </p:cNvSpPr>
          <p:nvPr>
            <p:ph type="title"/>
          </p:nvPr>
        </p:nvSpPr>
        <p:spPr>
          <a:xfrm>
            <a:off x="457200" y="-100"/>
            <a:ext cx="5486400" cy="1814400"/>
          </a:xfrm>
          <a:prstGeom prst="rect">
            <a:avLst/>
          </a:prstGeom>
        </p:spPr>
        <p:txBody>
          <a:bodyPr spcFirstLastPara="1" wrap="square" lIns="0" tIns="0" rIns="0" bIns="0" anchor="ctr" anchorCtr="0"/>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2" name="Google Shape;92;p8"/>
          <p:cNvSpPr txBox="1">
            <a:spLocks noGrp="1"/>
          </p:cNvSpPr>
          <p:nvPr>
            <p:ph type="body" idx="1"/>
          </p:nvPr>
        </p:nvSpPr>
        <p:spPr>
          <a:xfrm>
            <a:off x="457200" y="2383150"/>
            <a:ext cx="2563500" cy="2219700"/>
          </a:xfrm>
          <a:prstGeom prst="rect">
            <a:avLst/>
          </a:prstGeom>
        </p:spPr>
        <p:txBody>
          <a:bodyPr spcFirstLastPara="1" wrap="square" lIns="0" tIns="0" rIns="0" bIns="0"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93" name="Google Shape;93;p8"/>
          <p:cNvSpPr txBox="1">
            <a:spLocks noGrp="1"/>
          </p:cNvSpPr>
          <p:nvPr>
            <p:ph type="body" idx="2"/>
          </p:nvPr>
        </p:nvSpPr>
        <p:spPr>
          <a:xfrm>
            <a:off x="3290238" y="2383150"/>
            <a:ext cx="2563500" cy="2219700"/>
          </a:xfrm>
          <a:prstGeom prst="rect">
            <a:avLst/>
          </a:prstGeom>
        </p:spPr>
        <p:txBody>
          <a:bodyPr spcFirstLastPara="1" wrap="square" lIns="0" tIns="0" rIns="0" bIns="0"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94" name="Google Shape;94;p8"/>
          <p:cNvSpPr txBox="1">
            <a:spLocks noGrp="1"/>
          </p:cNvSpPr>
          <p:nvPr>
            <p:ph type="body" idx="3"/>
          </p:nvPr>
        </p:nvSpPr>
        <p:spPr>
          <a:xfrm>
            <a:off x="6123300" y="2383150"/>
            <a:ext cx="2563500" cy="2219700"/>
          </a:xfrm>
          <a:prstGeom prst="rect">
            <a:avLst/>
          </a:prstGeom>
        </p:spPr>
        <p:txBody>
          <a:bodyPr spcFirstLastPara="1" wrap="square" lIns="0" tIns="0" rIns="0" bIns="0"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95" name="Google Shape;95;p8"/>
          <p:cNvSpPr txBox="1">
            <a:spLocks noGrp="1"/>
          </p:cNvSpPr>
          <p:nvPr>
            <p:ph type="sldNum" idx="12"/>
          </p:nvPr>
        </p:nvSpPr>
        <p:spPr>
          <a:xfrm>
            <a:off x="259225" y="4674100"/>
            <a:ext cx="481500" cy="245100"/>
          </a:xfrm>
          <a:prstGeom prst="rect">
            <a:avLst/>
          </a:prstGeom>
        </p:spPr>
        <p:txBody>
          <a:bodyPr spcFirstLastPara="1" wrap="square" lIns="0" tIns="0" rIns="0" bIns="0"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Image background">
  <p:cSld name="Image background">
    <p:spTree>
      <p:nvGrpSpPr>
        <p:cNvPr id="1" name="Shape 123"/>
        <p:cNvGrpSpPr/>
        <p:nvPr/>
      </p:nvGrpSpPr>
      <p:grpSpPr>
        <a:xfrm>
          <a:off x="0" y="0"/>
          <a:ext cx="0" cy="0"/>
          <a:chOff x="0" y="0"/>
          <a:chExt cx="0" cy="0"/>
        </a:xfrm>
      </p:grpSpPr>
      <p:sp>
        <p:nvSpPr>
          <p:cNvPr id="135" name="Google Shape;135;p12"/>
          <p:cNvSpPr txBox="1">
            <a:spLocks noGrp="1"/>
          </p:cNvSpPr>
          <p:nvPr>
            <p:ph type="sldNum" idx="12"/>
          </p:nvPr>
        </p:nvSpPr>
        <p:spPr>
          <a:xfrm>
            <a:off x="259225" y="4674100"/>
            <a:ext cx="481500" cy="245100"/>
          </a:xfrm>
          <a:prstGeom prst="rect">
            <a:avLst/>
          </a:prstGeom>
        </p:spPr>
        <p:txBody>
          <a:bodyPr spcFirstLastPara="1" wrap="square" lIns="0" tIns="0" rIns="0" bIns="0" anchor="b"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1 column + image">
  <p:cSld name="Title + 1 column + image">
    <p:spTree>
      <p:nvGrpSpPr>
        <p:cNvPr id="1" name="Shape 58"/>
        <p:cNvGrpSpPr/>
        <p:nvPr/>
      </p:nvGrpSpPr>
      <p:grpSpPr>
        <a:xfrm>
          <a:off x="0" y="0"/>
          <a:ext cx="0" cy="0"/>
          <a:chOff x="0" y="0"/>
          <a:chExt cx="0" cy="0"/>
        </a:xfrm>
      </p:grpSpPr>
      <p:sp>
        <p:nvSpPr>
          <p:cNvPr id="68" name="Google Shape;68;p6"/>
          <p:cNvSpPr txBox="1">
            <a:spLocks noGrp="1"/>
          </p:cNvSpPr>
          <p:nvPr>
            <p:ph type="title"/>
          </p:nvPr>
        </p:nvSpPr>
        <p:spPr>
          <a:xfrm>
            <a:off x="457200" y="2394450"/>
            <a:ext cx="4114800" cy="420600"/>
          </a:xfrm>
          <a:prstGeom prst="rect">
            <a:avLst/>
          </a:prstGeom>
          <a:effectLst>
            <a:outerShdw blurRad="28575" dist="9525" dir="5400000" algn="bl" rotWithShape="0">
              <a:srgbClr val="00001A">
                <a:alpha val="15000"/>
              </a:srgbClr>
            </a:outerShdw>
          </a:effectLst>
        </p:spPr>
        <p:txBody>
          <a:bodyPr spcFirstLastPara="1" wrap="square" lIns="0" tIns="0" rIns="0" bIns="0" anchor="b" anchorCtr="0"/>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69" name="Google Shape;69;p6"/>
          <p:cNvSpPr txBox="1">
            <a:spLocks noGrp="1"/>
          </p:cNvSpPr>
          <p:nvPr>
            <p:ph type="body" idx="1"/>
          </p:nvPr>
        </p:nvSpPr>
        <p:spPr>
          <a:xfrm>
            <a:off x="3200400" y="2800175"/>
            <a:ext cx="5486400" cy="2118900"/>
          </a:xfrm>
          <a:prstGeom prst="rect">
            <a:avLst/>
          </a:prstGeom>
        </p:spPr>
        <p:txBody>
          <a:bodyPr spcFirstLastPara="1" wrap="square" lIns="0" tIns="0" rIns="0" bIns="0" anchor="ctr" anchorCtr="0"/>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70" name="Google Shape;70;p6"/>
          <p:cNvSpPr txBox="1">
            <a:spLocks noGrp="1"/>
          </p:cNvSpPr>
          <p:nvPr>
            <p:ph type="sldNum" idx="12"/>
          </p:nvPr>
        </p:nvSpPr>
        <p:spPr>
          <a:xfrm>
            <a:off x="259225" y="4674100"/>
            <a:ext cx="481500" cy="245100"/>
          </a:xfrm>
          <a:prstGeom prst="rect">
            <a:avLst/>
          </a:prstGeom>
        </p:spPr>
        <p:txBody>
          <a:bodyPr spcFirstLastPara="1" wrap="square" lIns="0" tIns="0" rIns="0" bIns="0"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01519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D47BB8AF-C16A-4836-A92D-61834B5F0BA5}" type="datetime4">
              <a:rPr lang="en-US" smtClean="0"/>
              <a:pPr/>
              <a:t>May 19,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9" y="2514601"/>
            <a:ext cx="8416925" cy="1102519"/>
          </a:xfrm>
        </p:spPr>
        <p:txBody>
          <a:bodyPr/>
          <a:lstStyle/>
          <a:p>
            <a:r>
              <a:rPr lang="en-US"/>
              <a:t>Click to edit Master title style</a:t>
            </a:r>
            <a:endParaRPr dirty="0"/>
          </a:p>
        </p:txBody>
      </p:sp>
      <p:sp>
        <p:nvSpPr>
          <p:cNvPr id="3" name="Subtitle 2"/>
          <p:cNvSpPr>
            <a:spLocks noGrp="1"/>
          </p:cNvSpPr>
          <p:nvPr>
            <p:ph type="subTitle" idx="1"/>
          </p:nvPr>
        </p:nvSpPr>
        <p:spPr>
          <a:xfrm>
            <a:off x="363539" y="3578272"/>
            <a:ext cx="8416925" cy="729503"/>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p>
            <a:fld id="{62B1B13E-D5AF-485E-81A1-82A140076526}" type="datetime4">
              <a:rPr lang="en-US" smtClean="0"/>
              <a:pPr/>
              <a:t>May 19, 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
        <p:nvSpPr>
          <p:cNvPr id="9" name="Picture Placeholder 2"/>
          <p:cNvSpPr>
            <a:spLocks noGrp="1"/>
          </p:cNvSpPr>
          <p:nvPr>
            <p:ph type="pic" idx="13"/>
          </p:nvPr>
        </p:nvSpPr>
        <p:spPr>
          <a:xfrm>
            <a:off x="370980" y="272653"/>
            <a:ext cx="8402040" cy="2127647"/>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6" y="1802359"/>
            <a:ext cx="8056563" cy="1021556"/>
          </a:xfrm>
        </p:spPr>
        <p:txBody>
          <a:bodyPr anchor="b" anchorCtr="0"/>
          <a:lstStyle>
            <a:lvl1pPr algn="ctr">
              <a:defRPr sz="4600" b="0" cap="none" baseline="0"/>
            </a:lvl1pPr>
          </a:lstStyle>
          <a:p>
            <a:r>
              <a:rPr lang="en-US"/>
              <a:t>Click to edit Master title style</a:t>
            </a:r>
            <a:endParaRPr/>
          </a:p>
        </p:txBody>
      </p:sp>
      <p:sp>
        <p:nvSpPr>
          <p:cNvPr id="3" name="Text Placeholder 2"/>
          <p:cNvSpPr>
            <a:spLocks noGrp="1"/>
          </p:cNvSpPr>
          <p:nvPr>
            <p:ph type="body" idx="1"/>
          </p:nvPr>
        </p:nvSpPr>
        <p:spPr>
          <a:xfrm>
            <a:off x="549276" y="2802004"/>
            <a:ext cx="8056563" cy="1125140"/>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May 19, 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80682"/>
            <a:ext cx="8042276" cy="1002717"/>
          </a:xfrm>
        </p:spPr>
        <p:txBody>
          <a:bodyPr/>
          <a:lstStyle/>
          <a:p>
            <a:r>
              <a:rPr lang="en-US"/>
              <a:t>Click to edit Master title style</a:t>
            </a:r>
            <a:endParaRPr/>
          </a:p>
        </p:txBody>
      </p:sp>
      <p:sp>
        <p:nvSpPr>
          <p:cNvPr id="3" name="Content Placeholder 2"/>
          <p:cNvSpPr>
            <a:spLocks noGrp="1"/>
          </p:cNvSpPr>
          <p:nvPr>
            <p:ph sz="half" idx="1"/>
          </p:nvPr>
        </p:nvSpPr>
        <p:spPr>
          <a:xfrm>
            <a:off x="549275" y="1200151"/>
            <a:ext cx="3840480" cy="325755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Content Placeholder 3"/>
          <p:cNvSpPr>
            <a:spLocks noGrp="1"/>
          </p:cNvSpPr>
          <p:nvPr>
            <p:ph sz="half" idx="2"/>
          </p:nvPr>
        </p:nvSpPr>
        <p:spPr>
          <a:xfrm>
            <a:off x="4751071" y="1200151"/>
            <a:ext cx="3840480" cy="325755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4"/>
          <p:cNvSpPr>
            <a:spLocks noGrp="1"/>
          </p:cNvSpPr>
          <p:nvPr>
            <p:ph type="dt" sz="half" idx="10"/>
          </p:nvPr>
        </p:nvSpPr>
        <p:spPr/>
        <p:txBody>
          <a:bodyPr/>
          <a:lstStyle/>
          <a:p>
            <a:fld id="{113A18F4-33C3-445B-924C-31108C51719C}" type="datetime4">
              <a:rPr lang="en-US" smtClean="0"/>
              <a:pPr/>
              <a:t>May 19, 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80682"/>
            <a:ext cx="8042276" cy="1002717"/>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549274" y="1089919"/>
            <a:ext cx="3840480" cy="563165"/>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9274" y="1760562"/>
            <a:ext cx="3840480" cy="2697139"/>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4751070" y="1089919"/>
            <a:ext cx="3840480" cy="563165"/>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1070" y="1760562"/>
            <a:ext cx="3840480" cy="2697139"/>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6"/>
          <p:cNvSpPr>
            <a:spLocks noGrp="1"/>
          </p:cNvSpPr>
          <p:nvPr>
            <p:ph type="dt" sz="half" idx="10"/>
          </p:nvPr>
        </p:nvSpPr>
        <p:spPr/>
        <p:txBody>
          <a:bodyPr/>
          <a:lstStyle/>
          <a:p>
            <a:fld id="{3AF7543A-E259-478F-9E0D-57BA40E442B7}" type="datetime4">
              <a:rPr lang="en-US" smtClean="0"/>
              <a:pPr/>
              <a:t>May 19, 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1EFB012D-77A1-44B0-BB26-329BA1EE55C9}" type="datetime4">
              <a:rPr lang="en-US" smtClean="0"/>
              <a:pPr/>
              <a:t>May 19, 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May 19, 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lgn="l" rtl="0">
              <a:spcBef>
                <a:spcPts val="0"/>
              </a:spcBef>
              <a:spcAft>
                <a:spcPts val="0"/>
              </a:spcAft>
              <a:buNone/>
            </a:pPr>
            <a:fld id="{00000000-1234-1234-1234-123412341234}" type="slidenum">
              <a:rPr lang="uk-UA" smtClean="0"/>
              <a:t>‹#›</a:t>
            </a:fld>
            <a:endParaRPr lang="uk-UA"/>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458904"/>
            <a:ext cx="3840480" cy="871538"/>
          </a:xfrm>
        </p:spPr>
        <p:txBody>
          <a:bodyPr anchor="b"/>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742824" y="276225"/>
            <a:ext cx="3840480" cy="4181475"/>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533399" y="1340892"/>
            <a:ext cx="3840480" cy="279011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7EAB0C-2220-4D0E-A0DD-DB7FA0F742F4}" type="datetime4">
              <a:rPr lang="en-US" smtClean="0"/>
              <a:pPr/>
              <a:t>May 19, 2019</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80682"/>
            <a:ext cx="8042276" cy="1002717"/>
          </a:xfrm>
          <a:prstGeom prst="rect">
            <a:avLst/>
          </a:prstGeom>
        </p:spPr>
        <p:txBody>
          <a:bodyPr vert="horz" lIns="91440" tIns="45720" rIns="91440" bIns="45720" rtlCol="0" anchor="b" anchorCtr="0">
            <a:noAutofit/>
          </a:bodyPr>
          <a:lstStyle/>
          <a:p>
            <a:r>
              <a:rPr lang="en-US"/>
              <a:t>Click to edit Master title style</a:t>
            </a:r>
            <a:endParaRPr/>
          </a:p>
        </p:txBody>
      </p:sp>
      <p:sp>
        <p:nvSpPr>
          <p:cNvPr id="3" name="Text Placeholder 2"/>
          <p:cNvSpPr>
            <a:spLocks noGrp="1"/>
          </p:cNvSpPr>
          <p:nvPr>
            <p:ph type="body" idx="1"/>
          </p:nvPr>
        </p:nvSpPr>
        <p:spPr>
          <a:xfrm>
            <a:off x="549275" y="1200151"/>
            <a:ext cx="8042276" cy="32575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5629835" y="4706751"/>
            <a:ext cx="2133600" cy="273844"/>
          </a:xfrm>
          <a:prstGeom prst="rect">
            <a:avLst/>
          </a:prstGeom>
        </p:spPr>
        <p:txBody>
          <a:bodyPr vert="horz" lIns="91440" tIns="45720" rIns="91440" bIns="45720" rtlCol="0" anchor="ctr"/>
          <a:lstStyle>
            <a:lvl1pPr algn="r">
              <a:defRPr sz="1200">
                <a:solidFill>
                  <a:schemeClr val="bg1"/>
                </a:solidFill>
              </a:defRPr>
            </a:lvl1pPr>
          </a:lstStyle>
          <a:p>
            <a:fld id="{62B1B13E-D5AF-485E-81A1-82A140076526}" type="datetime4">
              <a:rPr lang="en-US" smtClean="0"/>
              <a:pPr/>
              <a:t>May 19, 2019</a:t>
            </a:fld>
            <a:endParaRPr lang="en-US" dirty="0"/>
          </a:p>
        </p:txBody>
      </p:sp>
      <p:sp>
        <p:nvSpPr>
          <p:cNvPr id="5" name="Footer Placeholder 4"/>
          <p:cNvSpPr>
            <a:spLocks noGrp="1"/>
          </p:cNvSpPr>
          <p:nvPr>
            <p:ph type="ftr" sz="quarter" idx="3"/>
          </p:nvPr>
        </p:nvSpPr>
        <p:spPr>
          <a:xfrm>
            <a:off x="264459" y="4706751"/>
            <a:ext cx="4840941" cy="273844"/>
          </a:xfrm>
          <a:prstGeom prst="rect">
            <a:avLst/>
          </a:prstGeom>
        </p:spPr>
        <p:txBody>
          <a:bodyPr vert="horz" lIns="91440" tIns="45720" rIns="91440" bIns="45720" rtlCol="0" anchor="ctr"/>
          <a:lstStyle>
            <a:lvl1pPr algn="l">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7897906" y="4706751"/>
            <a:ext cx="990600" cy="273844"/>
          </a:xfrm>
          <a:prstGeom prst="rect">
            <a:avLst/>
          </a:prstGeom>
        </p:spPr>
        <p:txBody>
          <a:bodyPr vert="horz" lIns="91440" tIns="45720" rIns="91440" bIns="45720" rtlCol="0" anchor="ctr"/>
          <a:lstStyle>
            <a:lvl1pPr algn="r">
              <a:defRPr sz="3600">
                <a:solidFill>
                  <a:schemeClr val="bg1"/>
                </a:solidFill>
              </a:defRPr>
            </a:lvl1pPr>
          </a:lstStyle>
          <a:p>
            <a:pPr marL="0" lvl="0" indent="0" algn="l" rtl="0">
              <a:spcBef>
                <a:spcPts val="0"/>
              </a:spcBef>
              <a:spcAft>
                <a:spcPts val="0"/>
              </a:spcAft>
              <a:buNone/>
            </a:pPr>
            <a:fld id="{00000000-1234-1234-1234-123412341234}" type="slidenum">
              <a:rPr lang="uk-UA" smtClean="0"/>
              <a:t>‹#›</a:t>
            </a:fld>
            <a:endParaRPr lang="uk-UA"/>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ransition>
    <p:fade thruBlk="1"/>
  </p:transition>
  <p:hf hdr="0" ftr="0" dt="0"/>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1.xml"/><Relationship Id="rId11" Type="http://schemas.openxmlformats.org/officeDocument/2006/relationships/image" Target="../media/image5.png"/><Relationship Id="rId5" Type="http://schemas.openxmlformats.org/officeDocument/2006/relationships/diagramQuickStyle" Target="../diagrams/quickStyle1.xml"/><Relationship Id="rId10" Type="http://schemas.openxmlformats.org/officeDocument/2006/relationships/image" Target="../media/image4.png"/><Relationship Id="rId4" Type="http://schemas.openxmlformats.org/officeDocument/2006/relationships/diagramLayout" Target="../diagrams/layout1.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3"/>
          <p:cNvSpPr txBox="1">
            <a:spLocks noGrp="1"/>
          </p:cNvSpPr>
          <p:nvPr>
            <p:ph type="ctrTitle"/>
          </p:nvPr>
        </p:nvSpPr>
        <p:spPr>
          <a:xfrm>
            <a:off x="685800" y="361950"/>
            <a:ext cx="7315200" cy="3619425"/>
          </a:xfrm>
          <a:prstGeom prst="rect">
            <a:avLst/>
          </a:prstGeom>
        </p:spPr>
        <p:txBody>
          <a:bodyPr spcFirstLastPara="1" wrap="square" lIns="0" tIns="0" rIns="0" bIns="0" anchor="t" anchorCtr="0">
            <a:noAutofit/>
          </a:bodyPr>
          <a:lstStyle/>
          <a:p>
            <a:pPr lvl="0" algn="l"/>
            <a:r>
              <a:rPr lang="en" sz="2400" dirty="0">
                <a:solidFill>
                  <a:srgbClr val="000000"/>
                </a:solidFill>
                <a:latin typeface="Candara" panose="020E0502030303020204" pitchFamily="34" charset="0"/>
              </a:rPr>
              <a:t> </a:t>
            </a:r>
            <a:r>
              <a:rPr lang="en" sz="6000" dirty="0">
                <a:solidFill>
                  <a:srgbClr val="000000"/>
                </a:solidFill>
                <a:latin typeface="Candara" panose="020E0502030303020204" pitchFamily="34" charset="0"/>
              </a:rPr>
              <a:t>The PATH Statement</a:t>
            </a:r>
            <a:br>
              <a:rPr lang="en" sz="4800" i="1" dirty="0">
                <a:solidFill>
                  <a:srgbClr val="000000"/>
                </a:solidFill>
                <a:latin typeface="Candara" panose="020E0502030303020204" pitchFamily="34" charset="0"/>
              </a:rPr>
            </a:br>
            <a:r>
              <a:rPr lang="en" sz="2000" i="1" dirty="0">
                <a:solidFill>
                  <a:srgbClr val="000000"/>
                </a:solidFill>
                <a:latin typeface="Candara" panose="020E0502030303020204" pitchFamily="34" charset="0"/>
              </a:rPr>
              <a:t>  </a:t>
            </a:r>
            <a:br>
              <a:rPr lang="en" sz="4800" i="1" dirty="0">
                <a:solidFill>
                  <a:srgbClr val="000000"/>
                </a:solidFill>
                <a:latin typeface="Candara" panose="020E0502030303020204" pitchFamily="34" charset="0"/>
              </a:rPr>
            </a:br>
            <a:r>
              <a:rPr lang="en" sz="3600" i="1" dirty="0">
                <a:solidFill>
                  <a:srgbClr val="000000"/>
                </a:solidFill>
                <a:latin typeface="Candara" panose="020E0502030303020204" pitchFamily="34" charset="0"/>
                <a:ea typeface="Batang" panose="02030600000101010101" pitchFamily="18" charset="-127"/>
              </a:rPr>
              <a:t>Predictive Approaches to Treatment Effect Heterogeneity</a:t>
            </a:r>
            <a:endParaRPr sz="3600" i="1" dirty="0">
              <a:solidFill>
                <a:srgbClr val="000000"/>
              </a:solidFill>
              <a:latin typeface="Candara" panose="020E0502030303020204" pitchFamily="34" charset="0"/>
            </a:endParaRPr>
          </a:p>
        </p:txBody>
      </p:sp>
      <p:sp>
        <p:nvSpPr>
          <p:cNvPr id="2" name="TextBox 1"/>
          <p:cNvSpPr txBox="1"/>
          <p:nvPr/>
        </p:nvSpPr>
        <p:spPr>
          <a:xfrm>
            <a:off x="685800" y="3333750"/>
            <a:ext cx="2895600" cy="830997"/>
          </a:xfrm>
          <a:prstGeom prst="rect">
            <a:avLst/>
          </a:prstGeom>
          <a:noFill/>
        </p:spPr>
        <p:txBody>
          <a:bodyPr wrap="square" rtlCol="0">
            <a:spAutoFit/>
          </a:bodyPr>
          <a:lstStyle/>
          <a:p>
            <a:r>
              <a:rPr lang="en-US" sz="2400" b="1" dirty="0">
                <a:latin typeface="Candara" panose="020E0502030303020204" pitchFamily="34" charset="0"/>
              </a:rPr>
              <a:t>Jessica Paulus, ScD</a:t>
            </a:r>
          </a:p>
          <a:p>
            <a:r>
              <a:rPr lang="en-US" sz="2400" b="1" dirty="0">
                <a:latin typeface="Candara" panose="020E0502030303020204" pitchFamily="34" charset="0"/>
              </a:rPr>
              <a:t>May 19, 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533400" indent="-457200">
              <a:buFont typeface="+mj-lt"/>
              <a:buAutoNum type="arabicPeriod" startAt="4"/>
            </a:pPr>
            <a:r>
              <a:rPr lang="en-US" sz="2000" dirty="0">
                <a:solidFill>
                  <a:srgbClr val="404040"/>
                </a:solidFill>
                <a:latin typeface="Candara" panose="020E0502030303020204" pitchFamily="34" charset="0"/>
              </a:rPr>
              <a:t>When several large, randomized, well-conducted clinical trials of contemporary interventions are available and appropriate for pooling in individual patient meta-analysis, to provide improved statistical power and broader variation in baseline outcome risk </a:t>
            </a:r>
          </a:p>
          <a:p>
            <a:pPr marL="533400" indent="-457200">
              <a:buFont typeface="+mj-lt"/>
              <a:buAutoNum type="arabicPeriod" startAt="4"/>
            </a:pPr>
            <a:r>
              <a:rPr lang="en-US" sz="2000" dirty="0">
                <a:solidFill>
                  <a:srgbClr val="404040"/>
                </a:solidFill>
                <a:latin typeface="Candara" panose="020E0502030303020204" pitchFamily="34" charset="0"/>
              </a:rPr>
              <a:t>When substantial, identifiable heterogeneity of risk in the trial population is anticipated </a:t>
            </a:r>
          </a:p>
          <a:p>
            <a:pPr marL="869950" lvl="1" indent="-457200">
              <a:buFont typeface="+mj-lt"/>
              <a:buAutoNum type="alphaLcPeriod"/>
            </a:pPr>
            <a:r>
              <a:rPr lang="en-US" sz="1800" dirty="0">
                <a:solidFill>
                  <a:srgbClr val="404040"/>
                </a:solidFill>
                <a:latin typeface="Candara" panose="020E0502030303020204" pitchFamily="34" charset="0"/>
              </a:rPr>
              <a:t>When there are validated risk models and well established risk factors</a:t>
            </a:r>
          </a:p>
          <a:p>
            <a:pPr marL="869950" lvl="1" indent="-457200">
              <a:buFont typeface="+mj-lt"/>
              <a:buAutoNum type="alphaLcPeriod"/>
            </a:pPr>
            <a:r>
              <a:rPr lang="en-US" sz="1800" dirty="0">
                <a:solidFill>
                  <a:srgbClr val="404040"/>
                </a:solidFill>
                <a:latin typeface="Candara" panose="020E0502030303020204" pitchFamily="34" charset="0"/>
              </a:rPr>
              <a:t>When there is substantial case mix heterogeneity in the trial population</a:t>
            </a:r>
          </a:p>
          <a:p>
            <a:pPr marL="533400" indent="-457200">
              <a:spcBef>
                <a:spcPts val="0"/>
              </a:spcBef>
              <a:buSzPts val="2400"/>
              <a:buFont typeface="+mj-lt"/>
              <a:buAutoNum type="arabicPeriod" startAt="4"/>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159089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533400" indent="-457200">
              <a:buFont typeface="+mj-lt"/>
              <a:buAutoNum type="arabicPeriod" startAt="6"/>
            </a:pPr>
            <a:r>
              <a:rPr lang="en-US" sz="2000" dirty="0">
                <a:solidFill>
                  <a:srgbClr val="404040"/>
                </a:solidFill>
                <a:latin typeface="Candara" panose="020E0502030303020204" pitchFamily="34" charset="0"/>
              </a:rPr>
              <a:t>When there is strong preliminary evidence that a prediction model is clinically useful for treatment selection, or when there are models in current use for treatment selection (i.e., validation is a high priority)</a:t>
            </a:r>
          </a:p>
          <a:p>
            <a:pPr marL="533400" indent="-457200">
              <a:buFont typeface="+mj-lt"/>
              <a:buAutoNum type="arabicPeriod" startAt="6"/>
            </a:pPr>
            <a:endParaRPr lang="en-US" sz="2000" dirty="0">
              <a:solidFill>
                <a:srgbClr val="404040"/>
              </a:solidFill>
              <a:latin typeface="Candara" panose="020E0502030303020204" pitchFamily="34" charset="0"/>
            </a:endParaRPr>
          </a:p>
          <a:p>
            <a:pPr marL="533400" indent="-457200">
              <a:buFont typeface="+mj-lt"/>
              <a:buAutoNum type="arabicPeriod" startAt="6"/>
            </a:pPr>
            <a:r>
              <a:rPr lang="en-US" sz="2000" dirty="0">
                <a:solidFill>
                  <a:srgbClr val="404040"/>
                </a:solidFill>
                <a:latin typeface="Candara" panose="020E0502030303020204" pitchFamily="34" charset="0"/>
              </a:rPr>
              <a:t>When the clinical variables in the proposed models are routinely available in clinical care</a:t>
            </a:r>
          </a:p>
          <a:p>
            <a:pPr marL="533400" indent="-457200">
              <a:spcBef>
                <a:spcPts val="0"/>
              </a:spcBef>
              <a:buSzPts val="2400"/>
              <a:buFont typeface="+mj-lt"/>
              <a:buAutoNum type="arabicPeriod" startAt="6"/>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159695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2095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en-US" sz="1800" b="1" dirty="0">
                <a:latin typeface="Cambria"/>
              </a:rPr>
              <a:t>Design</a:t>
            </a:r>
            <a:r>
              <a:rPr lang="en-US" sz="1800" dirty="0">
                <a:latin typeface="Cambria"/>
              </a:rPr>
              <a:t>		Is randomized clinical trial data available for analysis? 	</a:t>
            </a:r>
          </a:p>
          <a:p>
            <a:pPr marL="0" indent="0">
              <a:buNone/>
            </a:pPr>
            <a:r>
              <a:rPr lang="en-US" sz="1800" b="1" dirty="0">
                <a:latin typeface="Cambria"/>
              </a:rPr>
              <a:t>Treatment Effect</a:t>
            </a:r>
            <a:r>
              <a:rPr lang="en-US" sz="1800" dirty="0">
                <a:latin typeface="Cambria"/>
              </a:rPr>
              <a:t>		Is there an overall well-established treatment effect on 			a clinical outcome?</a:t>
            </a:r>
          </a:p>
          <a:p>
            <a:pPr marL="0" indent="0">
              <a:buNone/>
            </a:pPr>
            <a:r>
              <a:rPr lang="en-US" sz="1800" b="1" dirty="0">
                <a:latin typeface="Cambria"/>
              </a:rPr>
              <a:t>Adequate Data	</a:t>
            </a:r>
            <a:r>
              <a:rPr lang="en-US" sz="1800" dirty="0">
                <a:latin typeface="Cambria"/>
              </a:rPr>
              <a:t>Are there large trials of the intervention of interest 			available (and appropriate for pooling)?</a:t>
            </a:r>
            <a:r>
              <a:rPr lang="en-US" sz="1800" b="1" dirty="0">
                <a:latin typeface="Cambria"/>
              </a:rPr>
              <a:t> </a:t>
            </a:r>
            <a:r>
              <a:rPr lang="en-US" sz="1800" dirty="0">
                <a:latin typeface="Cambria"/>
              </a:rPr>
              <a:t>Or a single 			trial that provides adequate statistical power?</a:t>
            </a:r>
          </a:p>
          <a:p>
            <a:pPr marL="0" indent="0">
              <a:buNone/>
            </a:pPr>
            <a:r>
              <a:rPr lang="en-US" sz="1800" b="1" dirty="0">
                <a:latin typeface="Cambria"/>
              </a:rPr>
              <a:t>Decisional Context</a:t>
            </a:r>
            <a:r>
              <a:rPr lang="en-US" sz="1800" dirty="0">
                <a:latin typeface="Cambria"/>
              </a:rPr>
              <a:t>	</a:t>
            </a:r>
          </a:p>
          <a:p>
            <a:pPr lvl="1"/>
            <a:r>
              <a:rPr lang="en-US" sz="1800" dirty="0">
                <a:latin typeface="Cambria"/>
              </a:rPr>
              <a:t>Is there non-trivial treatment-related harm or burden relative to the average treatment benefit?</a:t>
            </a:r>
          </a:p>
          <a:p>
            <a:pPr lvl="1"/>
            <a:r>
              <a:rPr lang="en-US" sz="1800" dirty="0">
                <a:latin typeface="Cambria"/>
              </a:rPr>
              <a:t>Is there substantial heterogeneity in the risk in the population of interest? </a:t>
            </a:r>
            <a:endParaRPr lang="en-US" sz="18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303665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9"/>
          <p:cNvSpPr txBox="1">
            <a:spLocks noGrp="1"/>
          </p:cNvSpPr>
          <p:nvPr>
            <p:ph type="ctrTitle" idx="4294967295"/>
          </p:nvPr>
        </p:nvSpPr>
        <p:spPr>
          <a:xfrm>
            <a:off x="381000" y="1352550"/>
            <a:ext cx="8610600" cy="1158875"/>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4200" dirty="0">
                <a:solidFill>
                  <a:srgbClr val="000000"/>
                </a:solidFill>
                <a:latin typeface="Candara" panose="020E0502030303020204" pitchFamily="34" charset="0"/>
              </a:rPr>
              <a:t>Guidance on Risk Modeling Approaches to Identify HTE</a:t>
            </a:r>
            <a:endParaRPr sz="4200" dirty="0">
              <a:solidFill>
                <a:srgbClr val="000000"/>
              </a:solidFill>
              <a:latin typeface="Candara" panose="020E0502030303020204" pitchFamily="34" charset="0"/>
            </a:endParaRPr>
          </a:p>
        </p:txBody>
      </p:sp>
    </p:spTree>
    <p:extLst>
      <p:ext uri="{BB962C8B-B14F-4D97-AF65-F5344CB8AC3E}">
        <p14:creationId xmlns:p14="http://schemas.microsoft.com/office/powerpoint/2010/main" val="4073537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76200" indent="0">
              <a:buNone/>
            </a:pPr>
            <a:r>
              <a:rPr lang="en-US" b="1" dirty="0">
                <a:solidFill>
                  <a:srgbClr val="404040"/>
                </a:solidFill>
                <a:latin typeface="Candara" panose="020E0502030303020204" pitchFamily="34" charset="0"/>
              </a:rPr>
              <a:t>General guidance </a:t>
            </a:r>
            <a:r>
              <a:rPr lang="mr-IN" b="1" dirty="0">
                <a:solidFill>
                  <a:srgbClr val="404040"/>
                </a:solidFill>
                <a:latin typeface="Candara" panose="020E0502030303020204" pitchFamily="34" charset="0"/>
              </a:rPr>
              <a:t>–</a:t>
            </a:r>
            <a:r>
              <a:rPr lang="en-US" b="1" dirty="0">
                <a:solidFill>
                  <a:srgbClr val="404040"/>
                </a:solidFill>
                <a:latin typeface="Candara" panose="020E0502030303020204" pitchFamily="34" charset="0"/>
              </a:rPr>
              <a:t> risk modeling</a:t>
            </a:r>
          </a:p>
          <a:p>
            <a:pPr marL="76200" indent="0">
              <a:buNone/>
            </a:pPr>
            <a:endParaRPr lang="en-US" sz="2000" dirty="0">
              <a:solidFill>
                <a:srgbClr val="404040"/>
              </a:solidFill>
              <a:latin typeface="Candara" panose="020E0502030303020204" pitchFamily="34" charset="0"/>
            </a:endParaRPr>
          </a:p>
          <a:p>
            <a:pPr marL="533400" indent="-457200">
              <a:buFont typeface="+mj-lt"/>
              <a:buAutoNum type="arabicPeriod"/>
            </a:pPr>
            <a:r>
              <a:rPr lang="en-US" sz="2000" dirty="0">
                <a:solidFill>
                  <a:srgbClr val="404040"/>
                </a:solidFill>
                <a:latin typeface="Candara" panose="020E0502030303020204" pitchFamily="34" charset="0"/>
              </a:rPr>
              <a:t>Reporting RCT results stratified by a risk model is encouraged when overall trial results are positive to better understand the distribution of effects across the trial population.</a:t>
            </a:r>
          </a:p>
          <a:p>
            <a:pPr marL="533400" indent="-457200">
              <a:buFont typeface="+mj-lt"/>
              <a:buAutoNum type="arabicPeriod"/>
            </a:pPr>
            <a:r>
              <a:rPr lang="en-US" sz="2000" dirty="0">
                <a:solidFill>
                  <a:srgbClr val="404040"/>
                </a:solidFill>
                <a:latin typeface="Candara" panose="020E0502030303020204" pitchFamily="34" charset="0"/>
              </a:rPr>
              <a:t>Predictive approaches to HTE require close integration of clinical and statistical reasoning and expertise.</a:t>
            </a:r>
          </a:p>
          <a:p>
            <a:pPr marL="533400" indent="-457200">
              <a:spcBef>
                <a:spcPts val="0"/>
              </a:spcBef>
              <a:buSzPts val="2400"/>
              <a:buFont typeface="+mj-lt"/>
              <a:buAutoNum type="arabicPeriod"/>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4254028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76200" indent="0">
              <a:buNone/>
            </a:pPr>
            <a:r>
              <a:rPr lang="en-US" sz="2000" b="1" dirty="0">
                <a:solidFill>
                  <a:srgbClr val="404040"/>
                </a:solidFill>
                <a:latin typeface="Candara" panose="020E0502030303020204" pitchFamily="34" charset="0"/>
              </a:rPr>
              <a:t>Identify or Develop a Risk Model</a:t>
            </a:r>
          </a:p>
          <a:p>
            <a:pPr marL="533400" indent="-457200">
              <a:buFont typeface="+mj-lt"/>
              <a:buAutoNum type="arabicPeriod" startAt="3"/>
            </a:pPr>
            <a:r>
              <a:rPr lang="en-US" sz="2000" dirty="0">
                <a:solidFill>
                  <a:srgbClr val="404040"/>
                </a:solidFill>
                <a:latin typeface="Candara" panose="020E0502030303020204" pitchFamily="34" charset="0"/>
              </a:rPr>
              <a:t>When available, apply a high-quality, externally-developed, compatible risk model to stratify trial results. </a:t>
            </a:r>
          </a:p>
          <a:p>
            <a:pPr marL="533400" indent="-457200">
              <a:buFont typeface="+mj-lt"/>
              <a:buAutoNum type="arabicPeriod" startAt="3"/>
            </a:pPr>
            <a:r>
              <a:rPr lang="en-US" sz="2000" dirty="0">
                <a:solidFill>
                  <a:srgbClr val="404040"/>
                </a:solidFill>
                <a:latin typeface="Candara" panose="020E0502030303020204" pitchFamily="34" charset="0"/>
              </a:rPr>
              <a:t>When a high-quality, externally-developed model is unavailable, consider developing a model using the entire trial population to stratify trial results; avoid modeling on the control arm only.</a:t>
            </a:r>
          </a:p>
          <a:p>
            <a:pPr marL="533400" indent="-457200">
              <a:buFont typeface="+mj-lt"/>
              <a:buAutoNum type="arabicPeriod" startAt="3"/>
            </a:pPr>
            <a:r>
              <a:rPr lang="en-US" sz="2000" dirty="0">
                <a:solidFill>
                  <a:srgbClr val="404040"/>
                </a:solidFill>
                <a:latin typeface="Candara" panose="020E0502030303020204" pitchFamily="34" charset="0"/>
              </a:rPr>
              <a:t>When developing new risk models or updating externally-developed risk models, pre-specify the analytic plan prior to examination of trial data and follow guidance for best practice for prediction model development.</a:t>
            </a:r>
          </a:p>
          <a:p>
            <a:pPr marL="533400" indent="-457200">
              <a:spcBef>
                <a:spcPts val="0"/>
              </a:spcBef>
              <a:buSzPts val="2400"/>
              <a:buFont typeface="+mj-lt"/>
              <a:buAutoNum type="arabicPeriod" startAt="3"/>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77775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76200" indent="0">
              <a:buNone/>
            </a:pPr>
            <a:r>
              <a:rPr lang="en-US" sz="2000" b="1" dirty="0">
                <a:solidFill>
                  <a:srgbClr val="404040"/>
                </a:solidFill>
                <a:latin typeface="Candara" panose="020E0502030303020204" pitchFamily="34" charset="0"/>
              </a:rPr>
              <a:t>Apply the Model and Report Results</a:t>
            </a:r>
          </a:p>
          <a:p>
            <a:pPr marL="533400" indent="-457200">
              <a:buFont typeface="+mj-lt"/>
              <a:buAutoNum type="arabicPeriod" startAt="6"/>
            </a:pPr>
            <a:r>
              <a:rPr lang="en-US" sz="2000" dirty="0">
                <a:solidFill>
                  <a:srgbClr val="404040"/>
                </a:solidFill>
                <a:latin typeface="Candara" panose="020E0502030303020204" pitchFamily="34" charset="0"/>
              </a:rPr>
              <a:t>Report metrics for model performance for outcome prediction on the RCT, including measures of discrimination and calibration (when appropriate).</a:t>
            </a:r>
          </a:p>
          <a:p>
            <a:pPr marL="533400" indent="-457200">
              <a:buFont typeface="+mj-lt"/>
              <a:buAutoNum type="arabicPeriod" startAt="6"/>
            </a:pPr>
            <a:r>
              <a:rPr lang="en-US" sz="2000" dirty="0">
                <a:solidFill>
                  <a:srgbClr val="404040"/>
                </a:solidFill>
                <a:latin typeface="Candara" panose="020E0502030303020204" pitchFamily="34" charset="0"/>
              </a:rPr>
              <a:t>Report distribution of predicted risk (or the risk score) in each arm of the trial, and in the overall study population.</a:t>
            </a:r>
          </a:p>
          <a:p>
            <a:pPr marL="533400" indent="-457200">
              <a:buFont typeface="+mj-lt"/>
              <a:buAutoNum type="arabicPeriod" startAt="6"/>
            </a:pPr>
            <a:r>
              <a:rPr lang="en-US" sz="2000" dirty="0">
                <a:solidFill>
                  <a:srgbClr val="404040"/>
                </a:solidFill>
                <a:latin typeface="Candara" panose="020E0502030303020204" pitchFamily="34" charset="0"/>
              </a:rPr>
              <a:t>Report outcome rates and both relative and absolute risk reduction across risk strata.</a:t>
            </a:r>
          </a:p>
          <a:p>
            <a:pPr marL="76200" indent="0">
              <a:buNone/>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182407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76200" indent="0">
              <a:buNone/>
            </a:pPr>
            <a:r>
              <a:rPr lang="en-US" sz="2000" b="1" dirty="0">
                <a:solidFill>
                  <a:srgbClr val="404040"/>
                </a:solidFill>
                <a:latin typeface="Candara" panose="020E0502030303020204" pitchFamily="34" charset="0"/>
              </a:rPr>
              <a:t>Apply the Model and Report Results</a:t>
            </a:r>
          </a:p>
          <a:p>
            <a:pPr marL="533400" indent="-457200">
              <a:buFont typeface="+mj-lt"/>
              <a:buAutoNum type="arabicPeriod" startAt="9"/>
            </a:pPr>
            <a:r>
              <a:rPr lang="en-US" sz="2000" dirty="0">
                <a:solidFill>
                  <a:srgbClr val="404040"/>
                </a:solidFill>
                <a:latin typeface="Candara" panose="020E0502030303020204" pitchFamily="34" charset="0"/>
              </a:rPr>
              <a:t>When there are important treatment-related harms, these harms should be reported in each risk stratum to support strata-specific evaluation of benefit-harm trade-offs.</a:t>
            </a:r>
          </a:p>
          <a:p>
            <a:pPr marL="533400" indent="-457200">
              <a:buFont typeface="+mj-lt"/>
              <a:buAutoNum type="arabicPeriod" startAt="9"/>
            </a:pPr>
            <a:r>
              <a:rPr lang="en-US" sz="2000" dirty="0">
                <a:solidFill>
                  <a:srgbClr val="404040"/>
                </a:solidFill>
                <a:latin typeface="Candara" panose="020E0502030303020204" pitchFamily="34" charset="0"/>
              </a:rPr>
              <a:t>To test the consistency of the relative treatment effect across prognostic risk, a continuous measure of risk (e.g., the </a:t>
            </a:r>
            <a:r>
              <a:rPr lang="en-US" sz="2000" dirty="0" err="1">
                <a:solidFill>
                  <a:srgbClr val="404040"/>
                </a:solidFill>
                <a:latin typeface="Candara" panose="020E0502030303020204" pitchFamily="34" charset="0"/>
              </a:rPr>
              <a:t>logit</a:t>
            </a:r>
            <a:r>
              <a:rPr lang="en-US" sz="2000" dirty="0">
                <a:solidFill>
                  <a:srgbClr val="404040"/>
                </a:solidFill>
                <a:latin typeface="Candara" panose="020E0502030303020204" pitchFamily="34" charset="0"/>
              </a:rPr>
              <a:t> of risk) may be used in an interaction term with treatment group indicator.</a:t>
            </a:r>
          </a:p>
          <a:p>
            <a:pPr marL="533400" indent="-457200">
              <a:spcBef>
                <a:spcPts val="0"/>
              </a:spcBef>
              <a:buSzPts val="2400"/>
              <a:buFont typeface="+mj-lt"/>
              <a:buAutoNum type="arabicPeriod" startAt="9"/>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1081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9"/>
          <p:cNvSpPr txBox="1">
            <a:spLocks noGrp="1"/>
          </p:cNvSpPr>
          <p:nvPr>
            <p:ph type="ctrTitle" idx="4294967295"/>
          </p:nvPr>
        </p:nvSpPr>
        <p:spPr>
          <a:xfrm>
            <a:off x="685800" y="1657350"/>
            <a:ext cx="7086600" cy="1158875"/>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4800" dirty="0">
                <a:solidFill>
                  <a:srgbClr val="000000"/>
                </a:solidFill>
                <a:latin typeface="Candara" panose="020E0502030303020204" pitchFamily="34" charset="0"/>
              </a:rPr>
              <a:t>Caveats in Effect Modeling for HTE</a:t>
            </a:r>
            <a:endParaRPr sz="4800" dirty="0">
              <a:solidFill>
                <a:srgbClr val="000000"/>
              </a:solidFill>
              <a:latin typeface="Candara" panose="020E0502030303020204" pitchFamily="34" charset="0"/>
            </a:endParaRPr>
          </a:p>
        </p:txBody>
      </p:sp>
    </p:spTree>
    <p:extLst>
      <p:ext uri="{BB962C8B-B14F-4D97-AF65-F5344CB8AC3E}">
        <p14:creationId xmlns:p14="http://schemas.microsoft.com/office/powerpoint/2010/main" val="309838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6"/>
          <p:cNvSpPr txBox="1">
            <a:spLocks noGrp="1"/>
          </p:cNvSpPr>
          <p:nvPr>
            <p:ph type="title"/>
          </p:nvPr>
        </p:nvSpPr>
        <p:spPr>
          <a:xfrm>
            <a:off x="1676400" y="2115800"/>
            <a:ext cx="6781800" cy="420600"/>
          </a:xfrm>
          <a:prstGeom prst="rect">
            <a:avLst/>
          </a:prstGeom>
        </p:spPr>
        <p:txBody>
          <a:bodyPr spcFirstLastPara="1" wrap="square" lIns="0" tIns="0" rIns="0" bIns="0" anchor="ctr" anchorCtr="0">
            <a:noAutofit/>
          </a:bodyPr>
          <a:lstStyle/>
          <a:p>
            <a:pPr lvl="0" algn="l"/>
            <a:r>
              <a:rPr lang="en-US" sz="2800" dirty="0">
                <a:solidFill>
                  <a:schemeClr val="tx1">
                    <a:lumMod val="75000"/>
                    <a:lumOff val="25000"/>
                  </a:schemeClr>
                </a:solidFill>
                <a:latin typeface="Candara" panose="020E0502030303020204" pitchFamily="34" charset="0"/>
              </a:rPr>
              <a:t>Avoid one-variable-at-a-time null hypothesis testing or stepwise selection (e.g., backward selection, forward selection) strategies to select single variable relative effect modifiers.</a:t>
            </a:r>
            <a:endParaRPr sz="2800" dirty="0">
              <a:solidFill>
                <a:schemeClr val="tx1">
                  <a:lumMod val="75000"/>
                  <a:lumOff val="25000"/>
                </a:schemeClr>
              </a:solidFill>
              <a:latin typeface="Candara" panose="020E0502030303020204" pitchFamily="34" charset="0"/>
            </a:endParaRPr>
          </a:p>
        </p:txBody>
      </p:sp>
      <p:sp>
        <p:nvSpPr>
          <p:cNvPr id="3" name="Rectangle 2"/>
          <p:cNvSpPr/>
          <p:nvPr/>
        </p:nvSpPr>
        <p:spPr>
          <a:xfrm>
            <a:off x="0" y="1277600"/>
            <a:ext cx="1447800" cy="1107996"/>
          </a:xfrm>
          <a:prstGeom prst="rect">
            <a:avLst/>
          </a:prstGeom>
          <a:noFill/>
        </p:spPr>
        <p:txBody>
          <a:bodyPr wrap="square" lIns="91440" tIns="45720" rIns="91440" bIns="45720">
            <a:spAutoFit/>
          </a:bodyPr>
          <a:lstStyle/>
          <a:p>
            <a:pPr algn="ctr"/>
            <a:r>
              <a:rPr lang="en-US" sz="6600" b="1" cap="none" spc="50" dirty="0">
                <a:ln w="13500">
                  <a:solidFill>
                    <a:schemeClr val="accent1">
                      <a:shade val="2500"/>
                      <a:alpha val="6500"/>
                    </a:schemeClr>
                  </a:solidFill>
                  <a:prstDash val="solid"/>
                </a:ln>
                <a:solidFill>
                  <a:schemeClr val="tx1">
                    <a:lumMod val="75000"/>
                    <a:lumOff val="25000"/>
                    <a:alpha val="95000"/>
                  </a:schemeClr>
                </a:solidFill>
                <a:effectLst>
                  <a:innerShdw blurRad="50900" dist="38500" dir="13500000">
                    <a:srgbClr val="000000">
                      <a:alpha val="60000"/>
                    </a:srgbClr>
                  </a:innerShdw>
                </a:effectLst>
                <a:latin typeface="Cambria" panose="02040503050406030204" pitchFamily="18" charset="0"/>
              </a:rPr>
              <a:t>1</a:t>
            </a:r>
          </a:p>
        </p:txBody>
      </p:sp>
      <p:sp>
        <p:nvSpPr>
          <p:cNvPr id="5" name="TextBox 4"/>
          <p:cNvSpPr txBox="1"/>
          <p:nvPr/>
        </p:nvSpPr>
        <p:spPr>
          <a:xfrm>
            <a:off x="0" y="0"/>
            <a:ext cx="1447800" cy="338554"/>
          </a:xfrm>
          <a:prstGeom prst="rect">
            <a:avLst/>
          </a:prstGeom>
          <a:noFill/>
        </p:spPr>
        <p:txBody>
          <a:bodyPr wrap="square" rtlCol="0">
            <a:spAutoFit/>
          </a:bodyPr>
          <a:lstStyle/>
          <a:p>
            <a:pPr algn="ctr"/>
            <a:r>
              <a:rPr lang="en-US" sz="1600" b="1" cap="small" dirty="0">
                <a:solidFill>
                  <a:schemeClr val="bg1"/>
                </a:solidFill>
                <a:latin typeface="Candara" panose="020E0502030303020204" pitchFamily="34" charset="0"/>
              </a:rPr>
              <a:t>Caveat</a:t>
            </a:r>
          </a:p>
        </p:txBody>
      </p:sp>
    </p:spTree>
    <p:extLst>
      <p:ext uri="{BB962C8B-B14F-4D97-AF65-F5344CB8AC3E}">
        <p14:creationId xmlns:p14="http://schemas.microsoft.com/office/powerpoint/2010/main" val="3370589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2"/>
          <p:cNvSpPr txBox="1">
            <a:spLocks noGrp="1"/>
          </p:cNvSpPr>
          <p:nvPr>
            <p:ph type="title"/>
          </p:nvPr>
        </p:nvSpPr>
        <p:spPr>
          <a:xfrm>
            <a:off x="304800" y="-247650"/>
            <a:ext cx="8534400" cy="1814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4000" dirty="0">
                <a:solidFill>
                  <a:srgbClr val="000000"/>
                </a:solidFill>
                <a:latin typeface="Candara" panose="020E0502030303020204" pitchFamily="34" charset="0"/>
              </a:rPr>
              <a:t>Funding Sources</a:t>
            </a:r>
            <a:endParaRPr sz="4000" dirty="0">
              <a:solidFill>
                <a:srgbClr val="000000"/>
              </a:solidFill>
              <a:latin typeface="Candara" panose="020E0502030303020204" pitchFamily="34" charset="0"/>
            </a:endParaRPr>
          </a:p>
        </p:txBody>
      </p:sp>
      <p:sp>
        <p:nvSpPr>
          <p:cNvPr id="8" name="Google Shape;174;p18"/>
          <p:cNvSpPr txBox="1">
            <a:spLocks noGrp="1"/>
          </p:cNvSpPr>
          <p:nvPr>
            <p:ph type="body" idx="1"/>
          </p:nvPr>
        </p:nvSpPr>
        <p:spPr>
          <a:xfrm>
            <a:off x="457200" y="1276350"/>
            <a:ext cx="8610600" cy="2764800"/>
          </a:xfrm>
          <a:prstGeom prst="rect">
            <a:avLst/>
          </a:prstGeom>
        </p:spPr>
        <p:txBody>
          <a:bodyPr spcFirstLastPara="1" wrap="square" lIns="0" tIns="0" rIns="0" bIns="0" anchor="t" anchorCtr="0">
            <a:noAutofit/>
          </a:bodyPr>
          <a:lstStyle/>
          <a:p>
            <a:pPr>
              <a:buSzPts val="2400"/>
              <a:buFont typeface="Wingdings" charset="2"/>
              <a:buChar char="u"/>
            </a:pPr>
            <a:r>
              <a:rPr lang="en-US" sz="1800" dirty="0">
                <a:latin typeface="Candara" panose="020E0502030303020204" pitchFamily="34" charset="0"/>
              </a:rPr>
              <a:t>PCORI contract </a:t>
            </a:r>
            <a:r>
              <a:rPr lang="mr-IN" sz="1800" dirty="0">
                <a:latin typeface="Candara" panose="020E0502030303020204" pitchFamily="34" charset="0"/>
              </a:rPr>
              <a:t>–</a:t>
            </a:r>
            <a:r>
              <a:rPr lang="en-US" sz="1800" dirty="0">
                <a:latin typeface="Candara" panose="020E0502030303020204" pitchFamily="34" charset="0"/>
              </a:rPr>
              <a:t> the Predictive Analytics Resource Center [SA.Tufts.PARC.OSCO.2018.01.25]</a:t>
            </a:r>
          </a:p>
          <a:p>
            <a:pPr>
              <a:buSzPts val="2400"/>
              <a:buFont typeface="Wingdings" charset="2"/>
              <a:buChar char="u"/>
            </a:pPr>
            <a:endParaRPr lang="en-US" sz="1800" dirty="0">
              <a:latin typeface="Candara" panose="020E0502030303020204" pitchFamily="34" charset="0"/>
            </a:endParaRPr>
          </a:p>
          <a:p>
            <a:pPr>
              <a:buSzPts val="2400"/>
              <a:buFont typeface="Wingdings" charset="2"/>
              <a:buChar char="u"/>
            </a:pPr>
            <a:r>
              <a:rPr lang="en-US" sz="1800" dirty="0">
                <a:latin typeface="Candara" panose="020E0502030303020204" pitchFamily="34" charset="0"/>
              </a:rPr>
              <a:t>PCORI Eugene Washington Engagement Award (1900-TMC) funded a 2018 conference (“Evidence and the Individual Patient: Understanding Heterogeneous Treatment Effects for Patient-Centered Care”) convened by the National Academy of Medicine</a:t>
            </a:r>
          </a:p>
          <a:p>
            <a:pPr marL="127000" indent="0">
              <a:buSzPts val="2400"/>
              <a:buNone/>
            </a:pPr>
            <a:endParaRPr lang="en-US" sz="1200" dirty="0">
              <a:latin typeface="Candara" panose="020E0502030303020204" pitchFamily="34" charset="0"/>
            </a:endParaRPr>
          </a:p>
          <a:p>
            <a:pPr marL="127000" indent="0">
              <a:buSzPts val="2400"/>
              <a:buNone/>
            </a:pPr>
            <a:r>
              <a:rPr lang="en-US" sz="1200" dirty="0">
                <a:latin typeface="Candara" panose="020E0502030303020204" pitchFamily="34" charset="0"/>
              </a:rPr>
              <a:t>The funding source had no role in study design, data collection, analysis, preparation of the statement, or decision to submit the statement for publication</a:t>
            </a:r>
            <a:endParaRPr sz="1200" dirty="0">
              <a:latin typeface="Candara" panose="020E0502030303020204" pitchFamily="34" charset="0"/>
            </a:endParaRPr>
          </a:p>
        </p:txBody>
      </p:sp>
    </p:spTree>
    <p:extLst>
      <p:ext uri="{BB962C8B-B14F-4D97-AF65-F5344CB8AC3E}">
        <p14:creationId xmlns:p14="http://schemas.microsoft.com/office/powerpoint/2010/main" val="3533507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TextBox 2"/>
          <p:cNvSpPr txBox="1">
            <a:spLocks noChangeArrowheads="1"/>
          </p:cNvSpPr>
          <p:nvPr/>
        </p:nvSpPr>
        <p:spPr bwMode="auto">
          <a:xfrm>
            <a:off x="6000750" y="4926807"/>
            <a:ext cx="2114550" cy="207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spAutoFit/>
          </a:bodyPr>
          <a:lstStyle>
            <a:lvl1pPr eaLnBrk="0" hangingPunct="0">
              <a:buClr>
                <a:schemeClr val="accent1"/>
              </a:buClr>
              <a:buSzPct val="80000"/>
              <a:buFont typeface="Wingdings 2" panose="05020102010507070707" pitchFamily="18" charset="2"/>
              <a:buChar char=""/>
              <a:defRPr sz="3200">
                <a:solidFill>
                  <a:schemeClr val="tx1"/>
                </a:solidFill>
                <a:latin typeface="Corbel" panose="020B0503020204020204" pitchFamily="34" charset="0"/>
              </a:defRPr>
            </a:lvl1pPr>
            <a:lvl2pPr marL="742950" indent="-285750" eaLnBrk="0" hangingPunct="0">
              <a:spcBef>
                <a:spcPct val="20000"/>
              </a:spcBef>
              <a:buClr>
                <a:schemeClr val="accent2"/>
              </a:buClr>
              <a:buSzPct val="90000"/>
              <a:buFont typeface="Wingdings" panose="05000000000000000000" pitchFamily="2" charset="2"/>
              <a:buChar char=""/>
              <a:defRPr sz="2800">
                <a:solidFill>
                  <a:schemeClr val="tx1"/>
                </a:solidFill>
                <a:latin typeface="Corbel" panose="020B0503020204020204" pitchFamily="34" charset="0"/>
              </a:defRPr>
            </a:lvl2pPr>
            <a:lvl3pPr marL="1143000" indent="-228600" eaLnBrk="0" hangingPunct="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eaLnBrk="0" hangingPunct="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eaLnBrk="0" hangingPunct="0">
              <a:spcBef>
                <a:spcPct val="20000"/>
              </a:spcBef>
              <a:buClr>
                <a:srgbClr val="E88651"/>
              </a:buClr>
              <a:buFont typeface="Wingdings 3" panose="050401020108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900">
                <a:latin typeface="Arial" panose="020B0604020202020204" pitchFamily="34" charset="0"/>
              </a:rPr>
              <a:t>van Klaveren et al. (Under Review).</a:t>
            </a:r>
          </a:p>
        </p:txBody>
      </p:sp>
      <p:pic>
        <p:nvPicPr>
          <p:cNvPr id="66564" name="Picture 2"/>
          <p:cNvPicPr>
            <a:picLocks noChangeAspect="1" noChangeArrowheads="1"/>
          </p:cNvPicPr>
          <p:nvPr/>
        </p:nvPicPr>
        <p:blipFill>
          <a:blip r:embed="rId2">
            <a:extLst>
              <a:ext uri="{28A0092B-C50C-407E-A947-70E740481C1C}">
                <a14:useLocalDpi xmlns:a14="http://schemas.microsoft.com/office/drawing/2010/main" val="0"/>
              </a:ext>
            </a:extLst>
          </a:blip>
          <a:srcRect l="29265" t="18655" r="30980" b="8405"/>
          <a:stretch>
            <a:fillRect/>
          </a:stretch>
        </p:blipFill>
        <p:spPr bwMode="auto">
          <a:xfrm>
            <a:off x="2133600" y="285750"/>
            <a:ext cx="4495800" cy="463852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6565" name="Picture 5"/>
          <p:cNvPicPr>
            <a:picLocks noChangeAspect="1" noChangeArrowheads="1"/>
          </p:cNvPicPr>
          <p:nvPr/>
        </p:nvPicPr>
        <p:blipFill>
          <a:blip r:embed="rId3">
            <a:extLst>
              <a:ext uri="{28A0092B-C50C-407E-A947-70E740481C1C}">
                <a14:useLocalDpi xmlns:a14="http://schemas.microsoft.com/office/drawing/2010/main" val="0"/>
              </a:ext>
            </a:extLst>
          </a:blip>
          <a:srcRect l="34798" t="59683" r="45100" b="30751"/>
          <a:stretch>
            <a:fillRect/>
          </a:stretch>
        </p:blipFill>
        <p:spPr bwMode="auto">
          <a:xfrm>
            <a:off x="228600" y="4629150"/>
            <a:ext cx="1095375" cy="377429"/>
          </a:xfrm>
          <a:prstGeom prst="rect">
            <a:avLst/>
          </a:prstGeom>
          <a:noFill/>
          <a:ln w="38100">
            <a:solidFill>
              <a:srgbClr val="00B0F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683757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6"/>
          <p:cNvSpPr txBox="1">
            <a:spLocks noGrp="1"/>
          </p:cNvSpPr>
          <p:nvPr>
            <p:ph type="title"/>
          </p:nvPr>
        </p:nvSpPr>
        <p:spPr>
          <a:xfrm>
            <a:off x="1475232" y="2074950"/>
            <a:ext cx="7010400" cy="420600"/>
          </a:xfrm>
          <a:prstGeom prst="rect">
            <a:avLst/>
          </a:prstGeom>
        </p:spPr>
        <p:txBody>
          <a:bodyPr spcFirstLastPara="1" wrap="square" lIns="0" tIns="0" rIns="0" bIns="0" anchor="ctr" anchorCtr="0">
            <a:noAutofit/>
          </a:bodyPr>
          <a:lstStyle/>
          <a:p>
            <a:pPr lvl="0" algn="l"/>
            <a:r>
              <a:rPr lang="en-US" sz="2400" dirty="0">
                <a:solidFill>
                  <a:schemeClr val="tx1">
                    <a:lumMod val="75000"/>
                    <a:lumOff val="25000"/>
                  </a:schemeClr>
                </a:solidFill>
                <a:latin typeface="Candara" panose="020E0502030303020204" pitchFamily="34" charset="0"/>
              </a:rPr>
              <a:t>Avoid the use of regression methods that do not take into account model complexity when estimating coefficients (e.g., “conventional” </a:t>
            </a:r>
            <a:r>
              <a:rPr lang="en-US" sz="2400" dirty="0" err="1">
                <a:solidFill>
                  <a:schemeClr val="tx1">
                    <a:lumMod val="75000"/>
                    <a:lumOff val="25000"/>
                  </a:schemeClr>
                </a:solidFill>
                <a:latin typeface="Candara" panose="020E0502030303020204" pitchFamily="34" charset="0"/>
              </a:rPr>
              <a:t>unpenalized</a:t>
            </a:r>
            <a:r>
              <a:rPr lang="en-US" sz="2400" dirty="0">
                <a:solidFill>
                  <a:schemeClr val="tx1">
                    <a:lumMod val="75000"/>
                    <a:lumOff val="25000"/>
                  </a:schemeClr>
                </a:solidFill>
                <a:latin typeface="Candara" panose="020E0502030303020204" pitchFamily="34" charset="0"/>
              </a:rPr>
              <a:t> maximum-likelihood regression) when one or more treatment by covariate interaction terms are included in a treatment effect model.</a:t>
            </a:r>
            <a:endParaRPr sz="2400" dirty="0">
              <a:solidFill>
                <a:schemeClr val="tx1">
                  <a:lumMod val="75000"/>
                  <a:lumOff val="25000"/>
                </a:schemeClr>
              </a:solidFill>
              <a:latin typeface="Candara" panose="020E0502030303020204" pitchFamily="34" charset="0"/>
            </a:endParaRPr>
          </a:p>
        </p:txBody>
      </p:sp>
      <p:sp>
        <p:nvSpPr>
          <p:cNvPr id="3" name="Rectangle 2"/>
          <p:cNvSpPr/>
          <p:nvPr/>
        </p:nvSpPr>
        <p:spPr>
          <a:xfrm>
            <a:off x="0" y="1371421"/>
            <a:ext cx="1447800" cy="1107996"/>
          </a:xfrm>
          <a:prstGeom prst="rect">
            <a:avLst/>
          </a:prstGeom>
          <a:noFill/>
        </p:spPr>
        <p:txBody>
          <a:bodyPr wrap="square" lIns="91440" tIns="45720" rIns="91440" bIns="45720">
            <a:spAutoFit/>
          </a:bodyPr>
          <a:lstStyle/>
          <a:p>
            <a:pPr algn="ctr"/>
            <a:r>
              <a:rPr lang="en-US" sz="6600" b="1" cap="none" spc="50" dirty="0">
                <a:ln w="13500">
                  <a:solidFill>
                    <a:schemeClr val="accent1">
                      <a:shade val="2500"/>
                      <a:alpha val="6500"/>
                    </a:schemeClr>
                  </a:solidFill>
                  <a:prstDash val="solid"/>
                </a:ln>
                <a:solidFill>
                  <a:schemeClr val="tx1">
                    <a:lumMod val="75000"/>
                    <a:lumOff val="25000"/>
                    <a:alpha val="95000"/>
                  </a:schemeClr>
                </a:solidFill>
                <a:effectLst>
                  <a:innerShdw blurRad="50900" dist="38500" dir="13500000">
                    <a:srgbClr val="000000">
                      <a:alpha val="60000"/>
                    </a:srgbClr>
                  </a:innerShdw>
                </a:effectLst>
                <a:latin typeface="Cambria" panose="02040503050406030204" pitchFamily="18" charset="0"/>
              </a:rPr>
              <a:t>2</a:t>
            </a:r>
          </a:p>
        </p:txBody>
      </p:sp>
      <p:sp>
        <p:nvSpPr>
          <p:cNvPr id="5" name="TextBox 4"/>
          <p:cNvSpPr txBox="1"/>
          <p:nvPr/>
        </p:nvSpPr>
        <p:spPr>
          <a:xfrm>
            <a:off x="0" y="0"/>
            <a:ext cx="1447800" cy="338554"/>
          </a:xfrm>
          <a:prstGeom prst="rect">
            <a:avLst/>
          </a:prstGeom>
          <a:noFill/>
        </p:spPr>
        <p:txBody>
          <a:bodyPr wrap="square" rtlCol="0">
            <a:spAutoFit/>
          </a:bodyPr>
          <a:lstStyle/>
          <a:p>
            <a:pPr algn="ctr"/>
            <a:r>
              <a:rPr lang="en-US" sz="1600" b="1" cap="small" dirty="0">
                <a:solidFill>
                  <a:schemeClr val="bg1"/>
                </a:solidFill>
                <a:latin typeface="Candara" panose="020E0502030303020204" pitchFamily="34" charset="0"/>
              </a:rPr>
              <a:t>Caveat</a:t>
            </a:r>
          </a:p>
        </p:txBody>
      </p:sp>
    </p:spTree>
    <p:extLst>
      <p:ext uri="{BB962C8B-B14F-4D97-AF65-F5344CB8AC3E}">
        <p14:creationId xmlns:p14="http://schemas.microsoft.com/office/powerpoint/2010/main" val="2310781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6"/>
          <p:cNvSpPr txBox="1">
            <a:spLocks noGrp="1"/>
          </p:cNvSpPr>
          <p:nvPr>
            <p:ph type="title"/>
          </p:nvPr>
        </p:nvSpPr>
        <p:spPr>
          <a:xfrm>
            <a:off x="1447800" y="2303550"/>
            <a:ext cx="7208520" cy="420600"/>
          </a:xfrm>
          <a:prstGeom prst="rect">
            <a:avLst/>
          </a:prstGeom>
        </p:spPr>
        <p:txBody>
          <a:bodyPr spcFirstLastPara="1" wrap="square" lIns="0" tIns="0" rIns="0" bIns="0" anchor="ctr" anchorCtr="0">
            <a:noAutofit/>
          </a:bodyPr>
          <a:lstStyle/>
          <a:p>
            <a:pPr lvl="0" algn="l"/>
            <a:r>
              <a:rPr lang="en-US" sz="2800" dirty="0">
                <a:solidFill>
                  <a:schemeClr val="tx1">
                    <a:lumMod val="75000"/>
                    <a:lumOff val="25000"/>
                  </a:schemeClr>
                </a:solidFill>
                <a:latin typeface="Candara" panose="020E0502030303020204" pitchFamily="34" charset="0"/>
              </a:rPr>
              <a:t>Avoid evaluating models that predict treatment benefit using only conventional metrics for outcome risk prediction (e.g., based on discrimination and calibration of outcome risk prediction).</a:t>
            </a:r>
            <a:endParaRPr sz="2800" dirty="0">
              <a:solidFill>
                <a:schemeClr val="tx1">
                  <a:lumMod val="75000"/>
                  <a:lumOff val="25000"/>
                </a:schemeClr>
              </a:solidFill>
              <a:latin typeface="Candara" panose="020E0502030303020204" pitchFamily="34" charset="0"/>
            </a:endParaRPr>
          </a:p>
        </p:txBody>
      </p:sp>
      <p:sp>
        <p:nvSpPr>
          <p:cNvPr id="3" name="Rectangle 2"/>
          <p:cNvSpPr/>
          <p:nvPr/>
        </p:nvSpPr>
        <p:spPr>
          <a:xfrm>
            <a:off x="0" y="1752421"/>
            <a:ext cx="1447800" cy="1107996"/>
          </a:xfrm>
          <a:prstGeom prst="rect">
            <a:avLst/>
          </a:prstGeom>
          <a:noFill/>
        </p:spPr>
        <p:txBody>
          <a:bodyPr wrap="square" lIns="91440" tIns="45720" rIns="91440" bIns="45720">
            <a:spAutoFit/>
          </a:bodyPr>
          <a:lstStyle/>
          <a:p>
            <a:pPr algn="ctr"/>
            <a:r>
              <a:rPr lang="en-US" sz="6600" b="1" cap="none" spc="50" dirty="0">
                <a:ln w="13500">
                  <a:solidFill>
                    <a:schemeClr val="accent1">
                      <a:shade val="2500"/>
                      <a:alpha val="6500"/>
                    </a:schemeClr>
                  </a:solidFill>
                  <a:prstDash val="solid"/>
                </a:ln>
                <a:solidFill>
                  <a:schemeClr val="tx1">
                    <a:lumMod val="75000"/>
                    <a:lumOff val="25000"/>
                    <a:alpha val="95000"/>
                  </a:schemeClr>
                </a:solidFill>
                <a:effectLst>
                  <a:innerShdw blurRad="50900" dist="38500" dir="13500000">
                    <a:srgbClr val="000000">
                      <a:alpha val="60000"/>
                    </a:srgbClr>
                  </a:innerShdw>
                </a:effectLst>
                <a:latin typeface="Cambria" panose="02040503050406030204" pitchFamily="18" charset="0"/>
              </a:rPr>
              <a:t>3</a:t>
            </a:r>
          </a:p>
        </p:txBody>
      </p:sp>
    </p:spTree>
    <p:extLst>
      <p:ext uri="{BB962C8B-B14F-4D97-AF65-F5344CB8AC3E}">
        <p14:creationId xmlns:p14="http://schemas.microsoft.com/office/powerpoint/2010/main" val="4059657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Picture 8"/>
          <p:cNvPicPr>
            <a:picLocks noChangeAspect="1" noChangeArrowheads="1"/>
          </p:cNvPicPr>
          <p:nvPr/>
        </p:nvPicPr>
        <p:blipFill>
          <a:blip r:embed="rId2">
            <a:extLst>
              <a:ext uri="{28A0092B-C50C-407E-A947-70E740481C1C}">
                <a14:useLocalDpi xmlns:a14="http://schemas.microsoft.com/office/drawing/2010/main" val="0"/>
              </a:ext>
            </a:extLst>
          </a:blip>
          <a:srcRect l="21809" t="36050" r="24512" b="18750"/>
          <a:stretch>
            <a:fillRect/>
          </a:stretch>
        </p:blipFill>
        <p:spPr bwMode="auto">
          <a:xfrm>
            <a:off x="685800" y="742950"/>
            <a:ext cx="7920457" cy="37504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4516" name="TextBox 2"/>
          <p:cNvSpPr txBox="1">
            <a:spLocks noChangeArrowheads="1"/>
          </p:cNvSpPr>
          <p:nvPr/>
        </p:nvSpPr>
        <p:spPr bwMode="auto">
          <a:xfrm>
            <a:off x="2265760" y="4879182"/>
            <a:ext cx="4572000" cy="207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spAutoFit/>
          </a:bodyPr>
          <a:lstStyle>
            <a:lvl1pPr eaLnBrk="0" hangingPunct="0">
              <a:buClr>
                <a:schemeClr val="accent1"/>
              </a:buClr>
              <a:buSzPct val="80000"/>
              <a:buFont typeface="Wingdings 2" panose="05020102010507070707" pitchFamily="18" charset="2"/>
              <a:buChar char=""/>
              <a:defRPr sz="3200">
                <a:solidFill>
                  <a:schemeClr val="tx1"/>
                </a:solidFill>
                <a:latin typeface="Corbel" panose="020B0503020204020204" pitchFamily="34" charset="0"/>
              </a:defRPr>
            </a:lvl1pPr>
            <a:lvl2pPr marL="742950" indent="-285750" eaLnBrk="0" hangingPunct="0">
              <a:spcBef>
                <a:spcPct val="20000"/>
              </a:spcBef>
              <a:buClr>
                <a:schemeClr val="accent2"/>
              </a:buClr>
              <a:buSzPct val="90000"/>
              <a:buFont typeface="Wingdings" panose="05000000000000000000" pitchFamily="2" charset="2"/>
              <a:buChar char=""/>
              <a:defRPr sz="2800">
                <a:solidFill>
                  <a:schemeClr val="tx1"/>
                </a:solidFill>
                <a:latin typeface="Corbel" panose="020B0503020204020204" pitchFamily="34" charset="0"/>
              </a:defRPr>
            </a:lvl2pPr>
            <a:lvl3pPr marL="1143000" indent="-228600" eaLnBrk="0" hangingPunct="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eaLnBrk="0" hangingPunct="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eaLnBrk="0" hangingPunct="0">
              <a:spcBef>
                <a:spcPct val="20000"/>
              </a:spcBef>
              <a:buClr>
                <a:srgbClr val="E88651"/>
              </a:buClr>
              <a:buFont typeface="Wingdings 3" panose="050401020108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900">
                <a:latin typeface="Arial" panose="020B0604020202020204" pitchFamily="34" charset="0"/>
              </a:rPr>
              <a:t>Kent et al. (Under Review).</a:t>
            </a:r>
          </a:p>
        </p:txBody>
      </p:sp>
      <p:pic>
        <p:nvPicPr>
          <p:cNvPr id="64517" name="Picture 9"/>
          <p:cNvPicPr>
            <a:picLocks noChangeAspect="1" noChangeArrowheads="1"/>
          </p:cNvPicPr>
          <p:nvPr/>
        </p:nvPicPr>
        <p:blipFill>
          <a:blip r:embed="rId3">
            <a:extLst>
              <a:ext uri="{28A0092B-C50C-407E-A947-70E740481C1C}">
                <a14:useLocalDpi xmlns:a14="http://schemas.microsoft.com/office/drawing/2010/main" val="0"/>
              </a:ext>
            </a:extLst>
          </a:blip>
          <a:srcRect l="49802" t="58405" r="41435" b="29942"/>
          <a:stretch>
            <a:fillRect/>
          </a:stretch>
        </p:blipFill>
        <p:spPr bwMode="auto">
          <a:xfrm>
            <a:off x="7620000" y="3790950"/>
            <a:ext cx="1524000" cy="11398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4518" name="Picture 5"/>
          <p:cNvPicPr>
            <a:picLocks noChangeAspect="1" noChangeArrowheads="1"/>
          </p:cNvPicPr>
          <p:nvPr/>
        </p:nvPicPr>
        <p:blipFill>
          <a:blip r:embed="rId4">
            <a:extLst>
              <a:ext uri="{28A0092B-C50C-407E-A947-70E740481C1C}">
                <a14:useLocalDpi xmlns:a14="http://schemas.microsoft.com/office/drawing/2010/main" val="0"/>
              </a:ext>
            </a:extLst>
          </a:blip>
          <a:srcRect l="34798" t="59683" r="45100" b="30751"/>
          <a:stretch>
            <a:fillRect/>
          </a:stretch>
        </p:blipFill>
        <p:spPr bwMode="auto">
          <a:xfrm>
            <a:off x="152400" y="4629150"/>
            <a:ext cx="1095375" cy="377429"/>
          </a:xfrm>
          <a:prstGeom prst="rect">
            <a:avLst/>
          </a:prstGeom>
          <a:noFill/>
          <a:ln w="38100">
            <a:solidFill>
              <a:srgbClr val="00B0F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42134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TextBox 2"/>
          <p:cNvSpPr txBox="1">
            <a:spLocks noChangeArrowheads="1"/>
          </p:cNvSpPr>
          <p:nvPr/>
        </p:nvSpPr>
        <p:spPr bwMode="auto">
          <a:xfrm>
            <a:off x="2265760" y="4879182"/>
            <a:ext cx="4572000" cy="207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spAutoFit/>
          </a:bodyPr>
          <a:lstStyle>
            <a:lvl1pPr eaLnBrk="0" hangingPunct="0">
              <a:buClr>
                <a:schemeClr val="accent1"/>
              </a:buClr>
              <a:buSzPct val="80000"/>
              <a:buFont typeface="Wingdings 2" panose="05020102010507070707" pitchFamily="18" charset="2"/>
              <a:buChar char=""/>
              <a:defRPr sz="3200">
                <a:solidFill>
                  <a:schemeClr val="tx1"/>
                </a:solidFill>
                <a:latin typeface="Corbel" panose="020B0503020204020204" pitchFamily="34" charset="0"/>
              </a:defRPr>
            </a:lvl1pPr>
            <a:lvl2pPr marL="742950" indent="-285750" eaLnBrk="0" hangingPunct="0">
              <a:spcBef>
                <a:spcPct val="20000"/>
              </a:spcBef>
              <a:buClr>
                <a:schemeClr val="accent2"/>
              </a:buClr>
              <a:buSzPct val="90000"/>
              <a:buFont typeface="Wingdings" panose="05000000000000000000" pitchFamily="2" charset="2"/>
              <a:buChar char=""/>
              <a:defRPr sz="2800">
                <a:solidFill>
                  <a:schemeClr val="tx1"/>
                </a:solidFill>
                <a:latin typeface="Corbel" panose="020B0503020204020204" pitchFamily="34" charset="0"/>
              </a:defRPr>
            </a:lvl2pPr>
            <a:lvl3pPr marL="1143000" indent="-228600" eaLnBrk="0" hangingPunct="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eaLnBrk="0" hangingPunct="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eaLnBrk="0" hangingPunct="0">
              <a:spcBef>
                <a:spcPct val="20000"/>
              </a:spcBef>
              <a:buClr>
                <a:srgbClr val="E88651"/>
              </a:buClr>
              <a:buFont typeface="Wingdings 3" panose="05040102010807070707" pitchFamily="18"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anose="05040102010807070707" pitchFamily="18"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900">
                <a:latin typeface="Arial" panose="020B0604020202020204" pitchFamily="34" charset="0"/>
              </a:rPr>
              <a:t>Kent et al. (Under Review).</a:t>
            </a:r>
          </a:p>
        </p:txBody>
      </p:sp>
      <p:pic>
        <p:nvPicPr>
          <p:cNvPr id="65540" name="Picture 9"/>
          <p:cNvPicPr>
            <a:picLocks noChangeAspect="1" noChangeArrowheads="1"/>
          </p:cNvPicPr>
          <p:nvPr/>
        </p:nvPicPr>
        <p:blipFill>
          <a:blip r:embed="rId2">
            <a:extLst>
              <a:ext uri="{28A0092B-C50C-407E-A947-70E740481C1C}">
                <a14:useLocalDpi xmlns:a14="http://schemas.microsoft.com/office/drawing/2010/main" val="0"/>
              </a:ext>
            </a:extLst>
          </a:blip>
          <a:srcRect l="49802" t="58405" r="41435" b="29942"/>
          <a:stretch>
            <a:fillRect/>
          </a:stretch>
        </p:blipFill>
        <p:spPr bwMode="auto">
          <a:xfrm>
            <a:off x="7315200" y="1962150"/>
            <a:ext cx="1676400" cy="12537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5541" name="Picture 2"/>
          <p:cNvPicPr>
            <a:picLocks noChangeAspect="1" noChangeArrowheads="1"/>
          </p:cNvPicPr>
          <p:nvPr/>
        </p:nvPicPr>
        <p:blipFill>
          <a:blip r:embed="rId3">
            <a:extLst>
              <a:ext uri="{28A0092B-C50C-407E-A947-70E740481C1C}">
                <a14:useLocalDpi xmlns:a14="http://schemas.microsoft.com/office/drawing/2010/main" val="0"/>
              </a:ext>
            </a:extLst>
          </a:blip>
          <a:srcRect l="21817" t="30969" r="51225" b="22202"/>
          <a:stretch>
            <a:fillRect/>
          </a:stretch>
        </p:blipFill>
        <p:spPr bwMode="auto">
          <a:xfrm>
            <a:off x="2209800" y="133350"/>
            <a:ext cx="4845845" cy="47332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5542" name="Picture 5"/>
          <p:cNvPicPr>
            <a:picLocks noChangeAspect="1" noChangeArrowheads="1"/>
          </p:cNvPicPr>
          <p:nvPr/>
        </p:nvPicPr>
        <p:blipFill>
          <a:blip r:embed="rId4">
            <a:extLst>
              <a:ext uri="{28A0092B-C50C-407E-A947-70E740481C1C}">
                <a14:useLocalDpi xmlns:a14="http://schemas.microsoft.com/office/drawing/2010/main" val="0"/>
              </a:ext>
            </a:extLst>
          </a:blip>
          <a:srcRect l="34798" t="59683" r="45100" b="30751"/>
          <a:stretch>
            <a:fillRect/>
          </a:stretch>
        </p:blipFill>
        <p:spPr bwMode="auto">
          <a:xfrm>
            <a:off x="228600" y="4705350"/>
            <a:ext cx="1095375" cy="377429"/>
          </a:xfrm>
          <a:prstGeom prst="rect">
            <a:avLst/>
          </a:prstGeom>
          <a:noFill/>
          <a:ln w="38100">
            <a:solidFill>
              <a:srgbClr val="00B0F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2437243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400050"/>
            <a:ext cx="8610600" cy="1814400"/>
          </a:xfrm>
        </p:spPr>
        <p:txBody>
          <a:bodyPr/>
          <a:lstStyle/>
          <a:p>
            <a:pPr algn="l"/>
            <a:r>
              <a:rPr lang="en-US" sz="4000" dirty="0">
                <a:solidFill>
                  <a:srgbClr val="000000"/>
                </a:solidFill>
                <a:latin typeface="Candara"/>
                <a:cs typeface="Candara"/>
              </a:rPr>
              <a:t>Future Research Priorities</a:t>
            </a:r>
          </a:p>
        </p:txBody>
      </p:sp>
      <p:sp>
        <p:nvSpPr>
          <p:cNvPr id="13" name="Google Shape;174;p18"/>
          <p:cNvSpPr txBox="1">
            <a:spLocks noGrp="1"/>
          </p:cNvSpPr>
          <p:nvPr>
            <p:ph type="body" idx="1"/>
          </p:nvPr>
        </p:nvSpPr>
        <p:spPr>
          <a:xfrm>
            <a:off x="457200" y="1276350"/>
            <a:ext cx="8229600" cy="2764800"/>
          </a:xfrm>
          <a:prstGeom prst="rect">
            <a:avLst/>
          </a:prstGeom>
        </p:spPr>
        <p:txBody>
          <a:bodyPr spcFirstLastPara="1" wrap="square" lIns="0" tIns="0" rIns="0" bIns="0" anchor="t" anchorCtr="0">
            <a:noAutofit/>
          </a:bodyPr>
          <a:lstStyle/>
          <a:p>
            <a:pPr>
              <a:buSzPts val="2400"/>
              <a:buFont typeface="Wingdings" charset="2"/>
              <a:buChar char="u"/>
            </a:pPr>
            <a:r>
              <a:rPr lang="en-US" sz="1800" dirty="0">
                <a:solidFill>
                  <a:schemeClr val="tx1">
                    <a:lumMod val="75000"/>
                    <a:lumOff val="25000"/>
                  </a:schemeClr>
                </a:solidFill>
                <a:latin typeface="Candara" panose="020E0502030303020204" pitchFamily="34" charset="0"/>
              </a:rPr>
              <a:t>Capturing the benefits of effect modeling while avoiding the potential harms of </a:t>
            </a:r>
            <a:r>
              <a:rPr lang="en-US" sz="1800" dirty="0" err="1">
                <a:solidFill>
                  <a:schemeClr val="tx1">
                    <a:lumMod val="75000"/>
                    <a:lumOff val="25000"/>
                  </a:schemeClr>
                </a:solidFill>
                <a:latin typeface="Candara" panose="020E0502030303020204" pitchFamily="34" charset="0"/>
              </a:rPr>
              <a:t>overfitting</a:t>
            </a:r>
            <a:r>
              <a:rPr lang="en-US" sz="1800" dirty="0">
                <a:solidFill>
                  <a:schemeClr val="tx1">
                    <a:lumMod val="75000"/>
                    <a:lumOff val="25000"/>
                  </a:schemeClr>
                </a:solidFill>
                <a:latin typeface="Candara" panose="020E0502030303020204" pitchFamily="34" charset="0"/>
              </a:rPr>
              <a:t>  (e.g. optimal approaches to penalization/regularization)</a:t>
            </a: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Optimal measures to evaluate models intended to predict treatment benefit</a:t>
            </a: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Optimal methods to simultaneously predict multiple risk dimensions and/or combine models for improved benefit-harm discrimination</a:t>
            </a: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Assess advantages of novel methods, including machine learning techniques, versus traditional statistical approaches for predicting treatment benefit</a:t>
            </a: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Optimal methods to achieve balance in covariates across subgroups in observational databases. </a:t>
            </a:r>
          </a:p>
          <a:p>
            <a:pPr marL="127000" indent="0">
              <a:buSzPts val="2400"/>
              <a:buNone/>
            </a:pPr>
            <a:r>
              <a:rPr lang="en-US" sz="1800" dirty="0">
                <a:solidFill>
                  <a:schemeClr val="tx1">
                    <a:lumMod val="75000"/>
                    <a:lumOff val="25000"/>
                  </a:schemeClr>
                </a:solidFill>
                <a:latin typeface="Candara" panose="020E0502030303020204" pitchFamily="34" charset="0"/>
              </a:rPr>
              <a:t> </a:t>
            </a:r>
            <a:endParaRPr sz="1800" dirty="0">
              <a:solidFill>
                <a:schemeClr val="tx1">
                  <a:lumMod val="75000"/>
                  <a:lumOff val="25000"/>
                </a:schemeClr>
              </a:solidFill>
              <a:latin typeface="Candara" panose="020E0502030303020204" pitchFamily="34" charset="0"/>
            </a:endParaRPr>
          </a:p>
        </p:txBody>
      </p:sp>
    </p:spTree>
    <p:extLst>
      <p:ext uri="{BB962C8B-B14F-4D97-AF65-F5344CB8AC3E}">
        <p14:creationId xmlns:p14="http://schemas.microsoft.com/office/powerpoint/2010/main" val="23065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400050"/>
            <a:ext cx="8610600" cy="1814400"/>
          </a:xfrm>
        </p:spPr>
        <p:txBody>
          <a:bodyPr/>
          <a:lstStyle/>
          <a:p>
            <a:pPr algn="l"/>
            <a:r>
              <a:rPr lang="en-US" sz="4000" dirty="0">
                <a:solidFill>
                  <a:srgbClr val="000000"/>
                </a:solidFill>
                <a:latin typeface="Candara"/>
                <a:cs typeface="Candara"/>
              </a:rPr>
              <a:t>Forthcoming publications</a:t>
            </a:r>
          </a:p>
        </p:txBody>
      </p:sp>
      <p:sp>
        <p:nvSpPr>
          <p:cNvPr id="13" name="Google Shape;174;p18"/>
          <p:cNvSpPr txBox="1">
            <a:spLocks noGrp="1"/>
          </p:cNvSpPr>
          <p:nvPr>
            <p:ph type="body" idx="1"/>
          </p:nvPr>
        </p:nvSpPr>
        <p:spPr>
          <a:xfrm>
            <a:off x="457200" y="1276350"/>
            <a:ext cx="8229600" cy="2764800"/>
          </a:xfrm>
          <a:prstGeom prst="rect">
            <a:avLst/>
          </a:prstGeom>
        </p:spPr>
        <p:txBody>
          <a:bodyPr spcFirstLastPara="1" wrap="square" lIns="0" tIns="0" rIns="0" bIns="0" anchor="t" anchorCtr="0">
            <a:noAutofit/>
          </a:bodyPr>
          <a:lstStyle/>
          <a:p>
            <a:pPr>
              <a:buSzPts val="2400"/>
              <a:buFont typeface="Wingdings" charset="2"/>
              <a:buChar char="u"/>
            </a:pPr>
            <a:r>
              <a:rPr lang="en-US" sz="1800" dirty="0">
                <a:solidFill>
                  <a:schemeClr val="tx1">
                    <a:lumMod val="75000"/>
                    <a:lumOff val="25000"/>
                  </a:schemeClr>
                </a:solidFill>
                <a:latin typeface="Candara" panose="020E0502030303020204" pitchFamily="34" charset="0"/>
              </a:rPr>
              <a:t>The Predictive Approaches to Treatment effect Heterogeneity (PATH) Statement</a:t>
            </a: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The PATH Statement Explanation and Elaboration Document </a:t>
            </a:r>
          </a:p>
          <a:p>
            <a:pPr>
              <a:buSzPts val="2400"/>
              <a:buFont typeface="Wingdings" charset="2"/>
              <a:buChar char="u"/>
            </a:pPr>
            <a:endParaRPr lang="en-US" sz="1800" dirty="0">
              <a:solidFill>
                <a:schemeClr val="tx1">
                  <a:lumMod val="75000"/>
                  <a:lumOff val="25000"/>
                </a:schemeClr>
              </a:solidFill>
              <a:latin typeface="Candara" panose="020E0502030303020204" pitchFamily="34" charset="0"/>
            </a:endParaRPr>
          </a:p>
          <a:p>
            <a:pPr>
              <a:buSzPts val="2400"/>
              <a:buFont typeface="Wingdings" charset="2"/>
              <a:buChar char="u"/>
            </a:pPr>
            <a:r>
              <a:rPr lang="en-US" sz="1800" dirty="0">
                <a:solidFill>
                  <a:schemeClr val="tx1">
                    <a:lumMod val="75000"/>
                    <a:lumOff val="25000"/>
                  </a:schemeClr>
                </a:solidFill>
                <a:latin typeface="Candara" panose="020E0502030303020204" pitchFamily="34" charset="0"/>
              </a:rPr>
              <a:t>Evidence and the Individual Patient </a:t>
            </a:r>
            <a:r>
              <a:rPr lang="mr-IN" sz="1800" dirty="0">
                <a:solidFill>
                  <a:schemeClr val="tx1">
                    <a:lumMod val="75000"/>
                    <a:lumOff val="25000"/>
                  </a:schemeClr>
                </a:solidFill>
                <a:latin typeface="Candara" panose="020E0502030303020204" pitchFamily="34" charset="0"/>
              </a:rPr>
              <a:t>–</a:t>
            </a:r>
            <a:r>
              <a:rPr lang="en-US" sz="1800">
                <a:solidFill>
                  <a:schemeClr val="tx1">
                    <a:lumMod val="75000"/>
                    <a:lumOff val="25000"/>
                  </a:schemeClr>
                </a:solidFill>
                <a:latin typeface="Candara" panose="020E0502030303020204" pitchFamily="34" charset="0"/>
              </a:rPr>
              <a:t> 2018 </a:t>
            </a:r>
            <a:r>
              <a:rPr lang="en-US" sz="1800" dirty="0">
                <a:solidFill>
                  <a:schemeClr val="tx1">
                    <a:lumMod val="75000"/>
                    <a:lumOff val="25000"/>
                  </a:schemeClr>
                </a:solidFill>
                <a:latin typeface="Candara" panose="020E0502030303020204" pitchFamily="34" charset="0"/>
              </a:rPr>
              <a:t>NAM Conference </a:t>
            </a:r>
            <a:r>
              <a:rPr lang="en-US" sz="1800">
                <a:solidFill>
                  <a:schemeClr val="tx1">
                    <a:lumMod val="75000"/>
                    <a:lumOff val="25000"/>
                  </a:schemeClr>
                </a:solidFill>
                <a:latin typeface="Candara" panose="020E0502030303020204" pitchFamily="34" charset="0"/>
              </a:rPr>
              <a:t>Proceedings booklet</a:t>
            </a:r>
            <a:endParaRPr lang="en-US" sz="1800" dirty="0">
              <a:solidFill>
                <a:schemeClr val="tx1">
                  <a:lumMod val="75000"/>
                  <a:lumOff val="25000"/>
                </a:schemeClr>
              </a:solidFill>
              <a:latin typeface="Candara" panose="020E0502030303020204" pitchFamily="34" charset="0"/>
            </a:endParaRPr>
          </a:p>
          <a:p>
            <a:pPr marL="127000" indent="0">
              <a:buSzPts val="2400"/>
              <a:buNone/>
            </a:pPr>
            <a:r>
              <a:rPr lang="en-US" sz="1800" dirty="0">
                <a:solidFill>
                  <a:schemeClr val="tx1">
                    <a:lumMod val="75000"/>
                    <a:lumOff val="25000"/>
                  </a:schemeClr>
                </a:solidFill>
                <a:latin typeface="Candara" panose="020E0502030303020204" pitchFamily="34" charset="0"/>
              </a:rPr>
              <a:t> </a:t>
            </a:r>
            <a:endParaRPr sz="1800" dirty="0">
              <a:solidFill>
                <a:schemeClr val="tx1">
                  <a:lumMod val="75000"/>
                  <a:lumOff val="25000"/>
                </a:schemeClr>
              </a:solidFill>
              <a:latin typeface="Candara" panose="020E0502030303020204" pitchFamily="34" charset="0"/>
            </a:endParaRPr>
          </a:p>
        </p:txBody>
      </p:sp>
    </p:spTree>
    <p:extLst>
      <p:ext uri="{BB962C8B-B14F-4D97-AF65-F5344CB8AC3E}">
        <p14:creationId xmlns:p14="http://schemas.microsoft.com/office/powerpoint/2010/main" val="89974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5"/>
          <p:cNvSpPr txBox="1">
            <a:spLocks noGrp="1"/>
          </p:cNvSpPr>
          <p:nvPr>
            <p:ph type="title"/>
          </p:nvPr>
        </p:nvSpPr>
        <p:spPr>
          <a:xfrm>
            <a:off x="685800" y="1581150"/>
            <a:ext cx="8077200" cy="420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6600" dirty="0">
                <a:solidFill>
                  <a:schemeClr val="tx1">
                    <a:lumMod val="65000"/>
                    <a:lumOff val="35000"/>
                  </a:schemeClr>
                </a:solidFill>
                <a:latin typeface="Candara"/>
                <a:cs typeface="Candara"/>
              </a:rPr>
              <a:t>Thank</a:t>
            </a:r>
            <a:r>
              <a:rPr lang="en-US" sz="6600" dirty="0">
                <a:solidFill>
                  <a:schemeClr val="tx1">
                    <a:lumMod val="65000"/>
                    <a:lumOff val="35000"/>
                  </a:schemeClr>
                </a:solidFill>
                <a:latin typeface="Candara"/>
                <a:cs typeface="Candara"/>
              </a:rPr>
              <a:t> you</a:t>
            </a:r>
            <a:r>
              <a:rPr lang="en" sz="6600" dirty="0">
                <a:solidFill>
                  <a:schemeClr val="tx1">
                    <a:lumMod val="65000"/>
                    <a:lumOff val="35000"/>
                  </a:schemeClr>
                </a:solidFill>
                <a:latin typeface="Candara"/>
                <a:cs typeface="Candara"/>
              </a:rPr>
              <a:t>!</a:t>
            </a:r>
            <a:endParaRPr sz="6600" dirty="0">
              <a:solidFill>
                <a:schemeClr val="tx1">
                  <a:lumMod val="65000"/>
                  <a:lumOff val="35000"/>
                </a:schemeClr>
              </a:solidFill>
              <a:latin typeface="Candara"/>
              <a:cs typeface="Candara"/>
            </a:endParaRPr>
          </a:p>
        </p:txBody>
      </p:sp>
      <p:sp>
        <p:nvSpPr>
          <p:cNvPr id="370" name="Google Shape;370;p35"/>
          <p:cNvSpPr txBox="1">
            <a:spLocks noGrp="1"/>
          </p:cNvSpPr>
          <p:nvPr>
            <p:ph type="body" idx="1"/>
          </p:nvPr>
        </p:nvSpPr>
        <p:spPr>
          <a:xfrm>
            <a:off x="3352800" y="2932398"/>
            <a:ext cx="5257800" cy="2195100"/>
          </a:xfrm>
          <a:prstGeom prst="rect">
            <a:avLst/>
          </a:prstGeom>
        </p:spPr>
        <p:txBody>
          <a:bodyPr spcFirstLastPara="1" wrap="square" lIns="0" tIns="0" rIns="0" bIns="0" anchor="ctr" anchorCtr="0">
            <a:noAutofit/>
          </a:bodyPr>
          <a:lstStyle/>
          <a:p>
            <a:pPr marL="0" lvl="0" indent="0" algn="l" rtl="0">
              <a:spcBef>
                <a:spcPts val="600"/>
              </a:spcBef>
              <a:spcAft>
                <a:spcPts val="0"/>
              </a:spcAft>
              <a:buNone/>
            </a:pPr>
            <a:r>
              <a:rPr lang="en" sz="2400" dirty="0">
                <a:latin typeface="Candara" panose="020E0502030303020204" pitchFamily="34" charset="0"/>
              </a:rPr>
              <a:t>      You can find me at:</a:t>
            </a:r>
            <a:endParaRPr sz="2400" dirty="0">
              <a:latin typeface="Candara" panose="020E0502030303020204" pitchFamily="34" charset="0"/>
            </a:endParaRPr>
          </a:p>
          <a:p>
            <a:pPr marL="101600" lvl="0" indent="0" algn="l" rtl="0">
              <a:spcBef>
                <a:spcPts val="600"/>
              </a:spcBef>
              <a:spcAft>
                <a:spcPts val="600"/>
              </a:spcAft>
              <a:buSzPts val="2000"/>
              <a:buNone/>
            </a:pPr>
            <a:r>
              <a:rPr lang="en" sz="2400" dirty="0">
                <a:latin typeface="Candara" panose="020E0502030303020204" pitchFamily="34" charset="0"/>
              </a:rPr>
              <a:t>	@</a:t>
            </a:r>
            <a:r>
              <a:rPr lang="en-US" sz="2400" dirty="0" err="1">
                <a:latin typeface="Candara" panose="020E0502030303020204" pitchFamily="34" charset="0"/>
              </a:rPr>
              <a:t>jesspaulus</a:t>
            </a:r>
            <a:endParaRPr sz="600" dirty="0">
              <a:latin typeface="Candara" panose="020E0502030303020204" pitchFamily="34" charset="0"/>
            </a:endParaRPr>
          </a:p>
          <a:p>
            <a:pPr marL="101600" lvl="0" indent="0" algn="l" rtl="0">
              <a:spcBef>
                <a:spcPts val="0"/>
              </a:spcBef>
              <a:spcAft>
                <a:spcPts val="0"/>
              </a:spcAft>
              <a:buSzPts val="2000"/>
              <a:buNone/>
            </a:pPr>
            <a:r>
              <a:rPr lang="en" sz="2400" dirty="0">
                <a:latin typeface="Candara" panose="020E0502030303020204" pitchFamily="34" charset="0"/>
              </a:rPr>
              <a:t>	jpaulus@tuftsmedicalcenter.org</a:t>
            </a:r>
            <a:br>
              <a:rPr lang="en" sz="2400" dirty="0">
                <a:latin typeface="Candara" panose="020E0502030303020204" pitchFamily="34" charset="0"/>
              </a:rPr>
            </a:br>
            <a:endParaRPr sz="2400" b="1" dirty="0">
              <a:latin typeface="Candara" panose="020E0502030303020204" pitchFamily="34" charset="0"/>
            </a:endParaRPr>
          </a:p>
        </p:txBody>
      </p:sp>
      <p:pic>
        <p:nvPicPr>
          <p:cNvPr id="1026" name="Picture 2" descr="Image result for twitter logo"/>
          <p:cNvPicPr>
            <a:picLocks noChangeAspect="1" noChangeArrowheads="1"/>
          </p:cNvPicPr>
          <p:nvPr/>
        </p:nvPicPr>
        <p:blipFill rotWithShape="1">
          <a:blip r:embed="rId3">
            <a:extLst>
              <a:ext uri="{28A0092B-C50C-407E-A947-70E740481C1C}">
                <a14:useLocalDpi xmlns:a14="http://schemas.microsoft.com/office/drawing/2010/main" val="0"/>
              </a:ext>
            </a:extLst>
          </a:blip>
          <a:srcRect l="14613" t="15064" r="20267" b="11614"/>
          <a:stretch/>
        </p:blipFill>
        <p:spPr bwMode="auto">
          <a:xfrm>
            <a:off x="3737598" y="3739168"/>
            <a:ext cx="324588" cy="26557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Google Shape;467;p38"/>
          <p:cNvGrpSpPr/>
          <p:nvPr/>
        </p:nvGrpSpPr>
        <p:grpSpPr>
          <a:xfrm>
            <a:off x="3711291" y="4261933"/>
            <a:ext cx="377202" cy="266963"/>
            <a:chOff x="559275" y="1683950"/>
            <a:chExt cx="466500" cy="327300"/>
          </a:xfrm>
          <a:solidFill>
            <a:srgbClr val="0070C0"/>
          </a:solidFill>
        </p:grpSpPr>
        <p:sp>
          <p:nvSpPr>
            <p:cNvPr id="7" name="Google Shape;468;p38"/>
            <p:cNvSpPr/>
            <p:nvPr/>
          </p:nvSpPr>
          <p:spPr>
            <a:xfrm>
              <a:off x="559275" y="1683950"/>
              <a:ext cx="466500" cy="197850"/>
            </a:xfrm>
            <a:custGeom>
              <a:avLst/>
              <a:gdLst/>
              <a:ahLst/>
              <a:cxnLst/>
              <a:rect l="l" t="t" r="r" b="b"/>
              <a:pathLst>
                <a:path w="18660" h="7914" extrusionOk="0">
                  <a:moveTo>
                    <a:pt x="391" y="1"/>
                  </a:moveTo>
                  <a:lnTo>
                    <a:pt x="293" y="50"/>
                  </a:lnTo>
                  <a:lnTo>
                    <a:pt x="220" y="74"/>
                  </a:lnTo>
                  <a:lnTo>
                    <a:pt x="147" y="147"/>
                  </a:lnTo>
                  <a:lnTo>
                    <a:pt x="74" y="221"/>
                  </a:lnTo>
                  <a:lnTo>
                    <a:pt x="49" y="294"/>
                  </a:lnTo>
                  <a:lnTo>
                    <a:pt x="0" y="392"/>
                  </a:lnTo>
                  <a:lnTo>
                    <a:pt x="0" y="489"/>
                  </a:lnTo>
                  <a:lnTo>
                    <a:pt x="0" y="1173"/>
                  </a:lnTo>
                  <a:lnTo>
                    <a:pt x="9330" y="7914"/>
                  </a:lnTo>
                  <a:lnTo>
                    <a:pt x="18659" y="1173"/>
                  </a:lnTo>
                  <a:lnTo>
                    <a:pt x="18659" y="489"/>
                  </a:lnTo>
                  <a:lnTo>
                    <a:pt x="18659" y="392"/>
                  </a:lnTo>
                  <a:lnTo>
                    <a:pt x="18611" y="294"/>
                  </a:lnTo>
                  <a:lnTo>
                    <a:pt x="18586" y="221"/>
                  </a:lnTo>
                  <a:lnTo>
                    <a:pt x="18513" y="147"/>
                  </a:lnTo>
                  <a:lnTo>
                    <a:pt x="18440" y="74"/>
                  </a:lnTo>
                  <a:lnTo>
                    <a:pt x="18366" y="50"/>
                  </a:lnTo>
                  <a:lnTo>
                    <a:pt x="1826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8" name="Google Shape;469;p38"/>
            <p:cNvSpPr/>
            <p:nvPr/>
          </p:nvSpPr>
          <p:spPr>
            <a:xfrm>
              <a:off x="559275" y="1727925"/>
              <a:ext cx="466500" cy="283325"/>
            </a:xfrm>
            <a:custGeom>
              <a:avLst/>
              <a:gdLst/>
              <a:ahLst/>
              <a:cxnLst/>
              <a:rect l="l" t="t" r="r" b="b"/>
              <a:pathLst>
                <a:path w="18660" h="11333" extrusionOk="0">
                  <a:moveTo>
                    <a:pt x="0" y="0"/>
                  </a:moveTo>
                  <a:lnTo>
                    <a:pt x="0" y="10844"/>
                  </a:lnTo>
                  <a:lnTo>
                    <a:pt x="0" y="10917"/>
                  </a:lnTo>
                  <a:lnTo>
                    <a:pt x="5129" y="7230"/>
                  </a:lnTo>
                  <a:lnTo>
                    <a:pt x="5227" y="7181"/>
                  </a:lnTo>
                  <a:lnTo>
                    <a:pt x="5325" y="7181"/>
                  </a:lnTo>
                  <a:lnTo>
                    <a:pt x="5398" y="7205"/>
                  </a:lnTo>
                  <a:lnTo>
                    <a:pt x="5471" y="7278"/>
                  </a:lnTo>
                  <a:lnTo>
                    <a:pt x="5520" y="7376"/>
                  </a:lnTo>
                  <a:lnTo>
                    <a:pt x="5520" y="7474"/>
                  </a:lnTo>
                  <a:lnTo>
                    <a:pt x="5471" y="7547"/>
                  </a:lnTo>
                  <a:lnTo>
                    <a:pt x="5422" y="7620"/>
                  </a:lnTo>
                  <a:lnTo>
                    <a:pt x="318" y="11308"/>
                  </a:lnTo>
                  <a:lnTo>
                    <a:pt x="415" y="11333"/>
                  </a:lnTo>
                  <a:lnTo>
                    <a:pt x="18244" y="11333"/>
                  </a:lnTo>
                  <a:lnTo>
                    <a:pt x="18342" y="11308"/>
                  </a:lnTo>
                  <a:lnTo>
                    <a:pt x="13238" y="7620"/>
                  </a:lnTo>
                  <a:lnTo>
                    <a:pt x="13189" y="7547"/>
                  </a:lnTo>
                  <a:lnTo>
                    <a:pt x="13140" y="7474"/>
                  </a:lnTo>
                  <a:lnTo>
                    <a:pt x="13140" y="7376"/>
                  </a:lnTo>
                  <a:lnTo>
                    <a:pt x="13189" y="7278"/>
                  </a:lnTo>
                  <a:lnTo>
                    <a:pt x="13262" y="7205"/>
                  </a:lnTo>
                  <a:lnTo>
                    <a:pt x="13335" y="7181"/>
                  </a:lnTo>
                  <a:lnTo>
                    <a:pt x="13433" y="7181"/>
                  </a:lnTo>
                  <a:lnTo>
                    <a:pt x="13531" y="7230"/>
                  </a:lnTo>
                  <a:lnTo>
                    <a:pt x="18659" y="10917"/>
                  </a:lnTo>
                  <a:lnTo>
                    <a:pt x="18659" y="10844"/>
                  </a:lnTo>
                  <a:lnTo>
                    <a:pt x="18659" y="0"/>
                  </a:lnTo>
                  <a:lnTo>
                    <a:pt x="9476" y="6643"/>
                  </a:lnTo>
                  <a:lnTo>
                    <a:pt x="9403" y="6692"/>
                  </a:lnTo>
                  <a:lnTo>
                    <a:pt x="9257" y="6692"/>
                  </a:lnTo>
                  <a:lnTo>
                    <a:pt x="9183" y="6643"/>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grpSp>
    </p:spTree>
    <p:extLst>
      <p:ext uri="{BB962C8B-B14F-4D97-AF65-F5344CB8AC3E}">
        <p14:creationId xmlns:p14="http://schemas.microsoft.com/office/powerpoint/2010/main" val="8829375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400050"/>
            <a:ext cx="8610600" cy="1814400"/>
          </a:xfrm>
        </p:spPr>
        <p:txBody>
          <a:bodyPr/>
          <a:lstStyle/>
          <a:p>
            <a:pPr algn="l"/>
            <a:r>
              <a:rPr lang="en-US" sz="4000" dirty="0">
                <a:solidFill>
                  <a:srgbClr val="000000"/>
                </a:solidFill>
                <a:latin typeface="Candara"/>
                <a:cs typeface="Candara"/>
              </a:rPr>
              <a:t>Future Research Priorities</a:t>
            </a:r>
          </a:p>
        </p:txBody>
      </p:sp>
      <p:sp>
        <p:nvSpPr>
          <p:cNvPr id="13" name="Google Shape;174;p18"/>
          <p:cNvSpPr txBox="1">
            <a:spLocks noGrp="1"/>
          </p:cNvSpPr>
          <p:nvPr>
            <p:ph type="body" idx="1"/>
          </p:nvPr>
        </p:nvSpPr>
        <p:spPr>
          <a:xfrm>
            <a:off x="457200" y="971550"/>
            <a:ext cx="8229600" cy="2764800"/>
          </a:xfrm>
          <a:prstGeom prst="rect">
            <a:avLst/>
          </a:prstGeom>
        </p:spPr>
        <p:txBody>
          <a:bodyPr spcFirstLastPara="1" wrap="square" lIns="0" tIns="0" rIns="0" bIns="0" anchor="t" anchorCtr="0">
            <a:noAutofit/>
          </a:bodyPr>
          <a:lstStyle/>
          <a:p>
            <a:r>
              <a:rPr lang="en-US" sz="1200" dirty="0"/>
              <a:t>Better understand the value of these methods through empirical analyses across a wider range of clinical domains.</a:t>
            </a:r>
          </a:p>
          <a:p>
            <a:r>
              <a:rPr lang="en-US" sz="1200" dirty="0"/>
              <a:t>Identify heuristics or general principles to judge the adequacy of sample sizes for predictive analytic approaches to HTE.</a:t>
            </a:r>
          </a:p>
          <a:p>
            <a:r>
              <a:rPr lang="en-US" sz="1200" dirty="0"/>
              <a:t>Determine optimal approaches to methods that permit the exploration of relative effect modifiers while strongly protecting against false positive findings.</a:t>
            </a:r>
          </a:p>
          <a:p>
            <a:r>
              <a:rPr lang="en-US" sz="1200" dirty="0"/>
              <a:t>Better operationalize an approach to evaluating the </a:t>
            </a:r>
            <a:r>
              <a:rPr lang="en-US" sz="1200" i="1" dirty="0"/>
              <a:t>a priori</a:t>
            </a:r>
            <a:r>
              <a:rPr lang="en-US" sz="1200" dirty="0"/>
              <a:t> credibility of relative effect modifiers for inclusion in treatment effect models.</a:t>
            </a:r>
          </a:p>
          <a:p>
            <a:r>
              <a:rPr lang="en-US" sz="1200" dirty="0"/>
              <a:t>Determine the optimal measures to evaluate models intended to predict treatment benefit.</a:t>
            </a:r>
          </a:p>
          <a:p>
            <a:r>
              <a:rPr lang="en-US" sz="1200" dirty="0"/>
              <a:t>Better understand the impact of different </a:t>
            </a:r>
            <a:r>
              <a:rPr lang="en-US" sz="1200" dirty="0" err="1"/>
              <a:t>missingness</a:t>
            </a:r>
            <a:r>
              <a:rPr lang="en-US" sz="1200" dirty="0"/>
              <a:t> mechanisms and develop principled methods for dealing with missing data in the context of subgroup identification.</a:t>
            </a:r>
          </a:p>
          <a:p>
            <a:r>
              <a:rPr lang="en-US" sz="1200" dirty="0"/>
              <a:t>Determine methods to permit models predicting treatment effect to cope with missing data in clinical practice.</a:t>
            </a:r>
          </a:p>
          <a:p>
            <a:r>
              <a:rPr lang="en-US" sz="1200" dirty="0"/>
              <a:t>Develop a better understanding of data-driven approaches to predicting patient benefit, including machine learning techniques. </a:t>
            </a:r>
          </a:p>
          <a:p>
            <a:r>
              <a:rPr lang="en-US" sz="1200" dirty="0"/>
              <a:t>Determine optimal methods to achieve balance in covariates across subgroups in observational data to reliably measure heterogeneity of treatment effect.  </a:t>
            </a:r>
          </a:p>
          <a:p>
            <a:pPr marL="127000" indent="0">
              <a:buSzPts val="2400"/>
              <a:buNone/>
            </a:pPr>
            <a:r>
              <a:rPr lang="en-US" sz="1200" dirty="0">
                <a:solidFill>
                  <a:schemeClr val="tx1">
                    <a:lumMod val="75000"/>
                    <a:lumOff val="25000"/>
                  </a:schemeClr>
                </a:solidFill>
                <a:latin typeface="Candara" panose="020E0502030303020204" pitchFamily="34" charset="0"/>
              </a:rPr>
              <a:t> </a:t>
            </a:r>
            <a:endParaRPr sz="1200" dirty="0">
              <a:solidFill>
                <a:schemeClr val="tx1">
                  <a:lumMod val="75000"/>
                  <a:lumOff val="25000"/>
                </a:schemeClr>
              </a:solidFill>
              <a:latin typeface="Candara" panose="020E0502030303020204" pitchFamily="34" charset="0"/>
            </a:endParaRPr>
          </a:p>
        </p:txBody>
      </p:sp>
    </p:spTree>
    <p:extLst>
      <p:ext uri="{BB962C8B-B14F-4D97-AF65-F5344CB8AC3E}">
        <p14:creationId xmlns:p14="http://schemas.microsoft.com/office/powerpoint/2010/main" val="80008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2"/>
          <p:cNvSpPr txBox="1">
            <a:spLocks noGrp="1"/>
          </p:cNvSpPr>
          <p:nvPr>
            <p:ph type="title"/>
          </p:nvPr>
        </p:nvSpPr>
        <p:spPr>
          <a:xfrm>
            <a:off x="304800" y="-247650"/>
            <a:ext cx="8534400" cy="1814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a:solidFill>
                  <a:srgbClr val="000000"/>
                </a:solidFill>
                <a:latin typeface="Candara" panose="020E0502030303020204" pitchFamily="34" charset="0"/>
              </a:rPr>
              <a:t>Development of Guidance</a:t>
            </a:r>
            <a:endParaRPr dirty="0">
              <a:solidFill>
                <a:srgbClr val="000000"/>
              </a:solidFill>
              <a:latin typeface="Candara" panose="020E0502030303020204" pitchFamily="34" charset="0"/>
            </a:endParaRPr>
          </a:p>
        </p:txBody>
      </p:sp>
      <p:graphicFrame>
        <p:nvGraphicFramePr>
          <p:cNvPr id="6" name="Diagram 5"/>
          <p:cNvGraphicFramePr/>
          <p:nvPr>
            <p:extLst>
              <p:ext uri="{D42A27DB-BD31-4B8C-83A1-F6EECF244321}">
                <p14:modId xmlns:p14="http://schemas.microsoft.com/office/powerpoint/2010/main" val="503557273"/>
              </p:ext>
            </p:extLst>
          </p:nvPr>
        </p:nvGraphicFramePr>
        <p:xfrm>
          <a:off x="152400" y="361950"/>
          <a:ext cx="86106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Image result for professionals"/>
          <p:cNvPicPr>
            <a:picLocks noChangeAspect="1" noChangeArrowheads="1"/>
          </p:cNvPicPr>
          <p:nvPr/>
        </p:nvPicPr>
        <p:blipFill rotWithShape="1">
          <a:blip r:embed="rId8">
            <a:extLst>
              <a:ext uri="{28A0092B-C50C-407E-A947-70E740481C1C}">
                <a14:useLocalDpi xmlns:a14="http://schemas.microsoft.com/office/drawing/2010/main" val="0"/>
              </a:ext>
            </a:extLst>
          </a:blip>
          <a:srcRect t="10413"/>
          <a:stretch/>
        </p:blipFill>
        <p:spPr bwMode="auto">
          <a:xfrm>
            <a:off x="228600" y="2343150"/>
            <a:ext cx="1600200" cy="772336"/>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Image result for targe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0" y="1809750"/>
            <a:ext cx="685800" cy="6858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10"/>
          <a:stretch>
            <a:fillRect/>
          </a:stretch>
        </p:blipFill>
        <p:spPr>
          <a:xfrm>
            <a:off x="5257800" y="1504950"/>
            <a:ext cx="660400" cy="554520"/>
          </a:xfrm>
          <a:prstGeom prst="rect">
            <a:avLst/>
          </a:prstGeom>
        </p:spPr>
      </p:pic>
      <p:pic>
        <p:nvPicPr>
          <p:cNvPr id="3" name="Picture 2"/>
          <p:cNvPicPr>
            <a:picLocks noChangeAspect="1"/>
          </p:cNvPicPr>
          <p:nvPr/>
        </p:nvPicPr>
        <p:blipFill>
          <a:blip r:embed="rId11"/>
          <a:stretch>
            <a:fillRect/>
          </a:stretch>
        </p:blipFill>
        <p:spPr>
          <a:xfrm>
            <a:off x="7391400" y="669690"/>
            <a:ext cx="838200" cy="838200"/>
          </a:xfrm>
          <a:prstGeom prst="rect">
            <a:avLst/>
          </a:prstGeom>
        </p:spPr>
      </p:pic>
    </p:spTree>
    <p:extLst>
      <p:ext uri="{BB962C8B-B14F-4D97-AF65-F5344CB8AC3E}">
        <p14:creationId xmlns:p14="http://schemas.microsoft.com/office/powerpoint/2010/main" val="3403948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09550"/>
            <a:ext cx="7772400" cy="677108"/>
          </a:xfrm>
          <a:prstGeom prst="rect">
            <a:avLst/>
          </a:prstGeom>
          <a:noFill/>
        </p:spPr>
        <p:txBody>
          <a:bodyPr wrap="square" rtlCol="0">
            <a:spAutoFit/>
          </a:bodyPr>
          <a:lstStyle/>
          <a:p>
            <a:r>
              <a:rPr lang="en-US" sz="3800" dirty="0">
                <a:latin typeface="Candara" panose="020E0502030303020204" pitchFamily="34" charset="0"/>
              </a:rPr>
              <a:t>Technical Expert Panel</a:t>
            </a:r>
          </a:p>
        </p:txBody>
      </p:sp>
      <p:sp>
        <p:nvSpPr>
          <p:cNvPr id="6" name="Rectangle 5"/>
          <p:cNvSpPr/>
          <p:nvPr/>
        </p:nvSpPr>
        <p:spPr>
          <a:xfrm>
            <a:off x="914400" y="887432"/>
            <a:ext cx="6096000" cy="3970318"/>
          </a:xfrm>
          <a:prstGeom prst="rect">
            <a:avLst/>
          </a:prstGeom>
        </p:spPr>
        <p:txBody>
          <a:bodyPr wrap="square">
            <a:spAutoFit/>
          </a:bodyPr>
          <a:lstStyle/>
          <a:p>
            <a:r>
              <a:rPr lang="en-US" dirty="0">
                <a:solidFill>
                  <a:schemeClr val="tx1">
                    <a:lumMod val="75000"/>
                    <a:lumOff val="25000"/>
                  </a:schemeClr>
                </a:solidFill>
              </a:rPr>
              <a:t>	</a:t>
            </a:r>
            <a:r>
              <a:rPr lang="en-US" b="1" dirty="0">
                <a:solidFill>
                  <a:schemeClr val="tx1">
                    <a:lumMod val="75000"/>
                    <a:lumOff val="25000"/>
                  </a:schemeClr>
                </a:solidFill>
              </a:rPr>
              <a:t> </a:t>
            </a:r>
            <a:endParaRPr lang="en-US" dirty="0">
              <a:solidFill>
                <a:schemeClr val="tx1">
                  <a:lumMod val="75000"/>
                  <a:lumOff val="25000"/>
                </a:schemeClr>
              </a:solidFill>
            </a:endParaRPr>
          </a:p>
          <a:p>
            <a:r>
              <a:rPr lang="en-US" b="1" i="1" dirty="0">
                <a:solidFill>
                  <a:schemeClr val="tx1">
                    <a:lumMod val="75000"/>
                    <a:lumOff val="25000"/>
                  </a:schemeClr>
                </a:solidFill>
              </a:rPr>
              <a:t>David Kent, MD, MS 	</a:t>
            </a:r>
            <a:r>
              <a:rPr lang="en-US" dirty="0">
                <a:solidFill>
                  <a:schemeClr val="tx1">
                    <a:lumMod val="75000"/>
                    <a:lumOff val="25000"/>
                  </a:schemeClr>
                </a:solidFill>
              </a:rPr>
              <a:t>	Tufts  </a:t>
            </a:r>
          </a:p>
          <a:p>
            <a:r>
              <a:rPr lang="en-US" b="1" i="1" dirty="0" err="1">
                <a:solidFill>
                  <a:schemeClr val="tx1">
                    <a:lumMod val="75000"/>
                    <a:lumOff val="25000"/>
                  </a:schemeClr>
                </a:solidFill>
              </a:rPr>
              <a:t>Ewout</a:t>
            </a:r>
            <a:r>
              <a:rPr lang="en-US" b="1" i="1" dirty="0">
                <a:solidFill>
                  <a:schemeClr val="tx1">
                    <a:lumMod val="75000"/>
                    <a:lumOff val="25000"/>
                  </a:schemeClr>
                </a:solidFill>
              </a:rPr>
              <a:t> </a:t>
            </a:r>
            <a:r>
              <a:rPr lang="en-US" b="1" i="1" dirty="0" err="1">
                <a:solidFill>
                  <a:schemeClr val="tx1">
                    <a:lumMod val="75000"/>
                    <a:lumOff val="25000"/>
                  </a:schemeClr>
                </a:solidFill>
              </a:rPr>
              <a:t>Steyerberg</a:t>
            </a:r>
            <a:r>
              <a:rPr lang="en-US" b="1" i="1" dirty="0">
                <a:solidFill>
                  <a:schemeClr val="tx1">
                    <a:lumMod val="75000"/>
                    <a:lumOff val="25000"/>
                  </a:schemeClr>
                </a:solidFill>
              </a:rPr>
              <a:t>, PhD</a:t>
            </a:r>
            <a:r>
              <a:rPr lang="en-US" dirty="0">
                <a:solidFill>
                  <a:schemeClr val="tx1">
                    <a:lumMod val="75000"/>
                    <a:lumOff val="25000"/>
                  </a:schemeClr>
                </a:solidFill>
              </a:rPr>
              <a:t>	Leiden  </a:t>
            </a:r>
          </a:p>
          <a:p>
            <a:r>
              <a:rPr lang="en-US" dirty="0">
                <a:solidFill>
                  <a:schemeClr val="tx1">
                    <a:lumMod val="75000"/>
                    <a:lumOff val="25000"/>
                  </a:schemeClr>
                </a:solidFill>
              </a:rPr>
              <a:t>Naomi Aronson, PhD		Blue Cross Blue Shield; PCORI MC</a:t>
            </a:r>
          </a:p>
          <a:p>
            <a:r>
              <a:rPr lang="en-US" dirty="0">
                <a:solidFill>
                  <a:schemeClr val="tx1">
                    <a:lumMod val="75000"/>
                    <a:lumOff val="25000"/>
                  </a:schemeClr>
                </a:solidFill>
              </a:rPr>
              <a:t>Ralph </a:t>
            </a:r>
            <a:r>
              <a:rPr lang="en-US" dirty="0" err="1">
                <a:solidFill>
                  <a:schemeClr val="tx1">
                    <a:lumMod val="75000"/>
                    <a:lumOff val="25000"/>
                  </a:schemeClr>
                </a:solidFill>
              </a:rPr>
              <a:t>D’Agostino</a:t>
            </a:r>
            <a:r>
              <a:rPr lang="en-US" dirty="0">
                <a:solidFill>
                  <a:schemeClr val="tx1">
                    <a:lumMod val="75000"/>
                    <a:lumOff val="25000"/>
                  </a:schemeClr>
                </a:solidFill>
              </a:rPr>
              <a:t>, PhD		Boston U</a:t>
            </a:r>
          </a:p>
          <a:p>
            <a:r>
              <a:rPr lang="en-US" dirty="0">
                <a:solidFill>
                  <a:schemeClr val="tx1">
                    <a:lumMod val="75000"/>
                    <a:lumOff val="25000"/>
                  </a:schemeClr>
                </a:solidFill>
              </a:rPr>
              <a:t>Steven Goodman, MD, PhD	Stanford; PCORI MC</a:t>
            </a:r>
          </a:p>
          <a:p>
            <a:r>
              <a:rPr lang="en-US" dirty="0">
                <a:solidFill>
                  <a:schemeClr val="tx1">
                    <a:lumMod val="75000"/>
                    <a:lumOff val="25000"/>
                  </a:schemeClr>
                </a:solidFill>
              </a:rPr>
              <a:t>Rodney Hayward, MD		Michigan</a:t>
            </a:r>
          </a:p>
          <a:p>
            <a:r>
              <a:rPr lang="en-US" dirty="0">
                <a:solidFill>
                  <a:schemeClr val="tx1">
                    <a:lumMod val="75000"/>
                    <a:lumOff val="25000"/>
                  </a:schemeClr>
                </a:solidFill>
              </a:rPr>
              <a:t>John P.A. Ioannidis, MD, DSc	Stanford; past PCORI MC </a:t>
            </a:r>
          </a:p>
          <a:p>
            <a:r>
              <a:rPr lang="en-US" dirty="0">
                <a:solidFill>
                  <a:schemeClr val="tx1">
                    <a:lumMod val="75000"/>
                    <a:lumOff val="25000"/>
                  </a:schemeClr>
                </a:solidFill>
              </a:rPr>
              <a:t>Bray Patrick-Lake, MS		Duke  </a:t>
            </a:r>
          </a:p>
          <a:p>
            <a:r>
              <a:rPr lang="en-US" dirty="0">
                <a:solidFill>
                  <a:schemeClr val="tx1">
                    <a:lumMod val="75000"/>
                    <a:lumOff val="25000"/>
                  </a:schemeClr>
                </a:solidFill>
              </a:rPr>
              <a:t>Sally Morton, PhD		Virginia Tech; PCORI MC</a:t>
            </a:r>
          </a:p>
          <a:p>
            <a:r>
              <a:rPr lang="en-US" dirty="0">
                <a:solidFill>
                  <a:schemeClr val="tx1">
                    <a:lumMod val="75000"/>
                    <a:lumOff val="25000"/>
                  </a:schemeClr>
                </a:solidFill>
              </a:rPr>
              <a:t>Sharon-</a:t>
            </a:r>
            <a:r>
              <a:rPr lang="en-US" dirty="0" err="1">
                <a:solidFill>
                  <a:schemeClr val="tx1">
                    <a:lumMod val="75000"/>
                    <a:lumOff val="25000"/>
                  </a:schemeClr>
                </a:solidFill>
              </a:rPr>
              <a:t>Lise</a:t>
            </a:r>
            <a:r>
              <a:rPr lang="en-US" dirty="0">
                <a:solidFill>
                  <a:schemeClr val="tx1">
                    <a:lumMod val="75000"/>
                    <a:lumOff val="25000"/>
                  </a:schemeClr>
                </a:solidFill>
              </a:rPr>
              <a:t> Normand, PhD	Harvard; past PCORI MC</a:t>
            </a:r>
          </a:p>
          <a:p>
            <a:r>
              <a:rPr lang="en-US" dirty="0">
                <a:solidFill>
                  <a:schemeClr val="tx1">
                    <a:lumMod val="75000"/>
                    <a:lumOff val="25000"/>
                  </a:schemeClr>
                </a:solidFill>
              </a:rPr>
              <a:t>Michael </a:t>
            </a:r>
            <a:r>
              <a:rPr lang="en-US" dirty="0" err="1">
                <a:solidFill>
                  <a:schemeClr val="tx1">
                    <a:lumMod val="75000"/>
                    <a:lumOff val="25000"/>
                  </a:schemeClr>
                </a:solidFill>
              </a:rPr>
              <a:t>Pencina</a:t>
            </a:r>
            <a:r>
              <a:rPr lang="en-US" dirty="0">
                <a:solidFill>
                  <a:schemeClr val="tx1">
                    <a:lumMod val="75000"/>
                    <a:lumOff val="25000"/>
                  </a:schemeClr>
                </a:solidFill>
              </a:rPr>
              <a:t>, PhD		Duke</a:t>
            </a:r>
          </a:p>
          <a:p>
            <a:r>
              <a:rPr lang="en-US" dirty="0">
                <a:solidFill>
                  <a:schemeClr val="tx1">
                    <a:lumMod val="75000"/>
                    <a:lumOff val="25000"/>
                  </a:schemeClr>
                </a:solidFill>
              </a:rPr>
              <a:t>Joseph Ross, MD		Yale  </a:t>
            </a:r>
          </a:p>
          <a:p>
            <a:r>
              <a:rPr lang="en-US" dirty="0">
                <a:solidFill>
                  <a:schemeClr val="tx1">
                    <a:lumMod val="75000"/>
                    <a:lumOff val="25000"/>
                  </a:schemeClr>
                </a:solidFill>
              </a:rPr>
              <a:t>Harry </a:t>
            </a:r>
            <a:r>
              <a:rPr lang="en-US" dirty="0" err="1">
                <a:solidFill>
                  <a:schemeClr val="tx1">
                    <a:lumMod val="75000"/>
                    <a:lumOff val="25000"/>
                  </a:schemeClr>
                </a:solidFill>
              </a:rPr>
              <a:t>Selker</a:t>
            </a:r>
            <a:r>
              <a:rPr lang="en-US" dirty="0">
                <a:solidFill>
                  <a:schemeClr val="tx1">
                    <a:lumMod val="75000"/>
                    <a:lumOff val="25000"/>
                  </a:schemeClr>
                </a:solidFill>
              </a:rPr>
              <a:t>, MD, MSPH	Tufts  </a:t>
            </a:r>
          </a:p>
          <a:p>
            <a:r>
              <a:rPr lang="en-US" dirty="0">
                <a:solidFill>
                  <a:schemeClr val="tx1">
                    <a:lumMod val="75000"/>
                    <a:lumOff val="25000"/>
                  </a:schemeClr>
                </a:solidFill>
              </a:rPr>
              <a:t>Ravi </a:t>
            </a:r>
            <a:r>
              <a:rPr lang="en-US" dirty="0" err="1">
                <a:solidFill>
                  <a:schemeClr val="tx1">
                    <a:lumMod val="75000"/>
                    <a:lumOff val="25000"/>
                  </a:schemeClr>
                </a:solidFill>
              </a:rPr>
              <a:t>Varadhan</a:t>
            </a:r>
            <a:r>
              <a:rPr lang="en-US" dirty="0">
                <a:solidFill>
                  <a:schemeClr val="tx1">
                    <a:lumMod val="75000"/>
                    <a:lumOff val="25000"/>
                  </a:schemeClr>
                </a:solidFill>
              </a:rPr>
              <a:t>, PhD		Johns Hopkins  </a:t>
            </a:r>
          </a:p>
          <a:p>
            <a:r>
              <a:rPr lang="en-US" dirty="0">
                <a:solidFill>
                  <a:schemeClr val="tx1">
                    <a:lumMod val="75000"/>
                    <a:lumOff val="25000"/>
                  </a:schemeClr>
                </a:solidFill>
              </a:rPr>
              <a:t>Andrew Vickers, PhD		Memorial Sloan Kettering</a:t>
            </a:r>
          </a:p>
          <a:p>
            <a:r>
              <a:rPr lang="en-US" dirty="0">
                <a:solidFill>
                  <a:schemeClr val="tx1">
                    <a:lumMod val="75000"/>
                    <a:lumOff val="25000"/>
                  </a:schemeClr>
                </a:solidFill>
              </a:rPr>
              <a:t>John B. Wong, MD		Tufts  </a:t>
            </a:r>
          </a:p>
          <a:p>
            <a:endParaRPr lang="en-US" dirty="0">
              <a:solidFill>
                <a:schemeClr val="tx1">
                  <a:lumMod val="75000"/>
                  <a:lumOff val="25000"/>
                </a:schemeClr>
              </a:solidFill>
            </a:endParaRPr>
          </a:p>
        </p:txBody>
      </p:sp>
    </p:spTree>
    <p:extLst>
      <p:ext uri="{BB962C8B-B14F-4D97-AF65-F5344CB8AC3E}">
        <p14:creationId xmlns:p14="http://schemas.microsoft.com/office/powerpoint/2010/main" val="1366136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8"/>
          <p:cNvSpPr txBox="1">
            <a:spLocks noGrp="1"/>
          </p:cNvSpPr>
          <p:nvPr>
            <p:ph type="title"/>
          </p:nvPr>
        </p:nvSpPr>
        <p:spPr>
          <a:xfrm>
            <a:off x="381000" y="-323850"/>
            <a:ext cx="8534400" cy="1814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4000" dirty="0">
                <a:solidFill>
                  <a:srgbClr val="000000"/>
                </a:solidFill>
                <a:latin typeface="Candara" panose="020E0502030303020204" pitchFamily="34" charset="0"/>
              </a:rPr>
              <a:t>Consensus-Building Process</a:t>
            </a:r>
            <a:endParaRPr sz="4000" dirty="0">
              <a:solidFill>
                <a:srgbClr val="000000"/>
              </a:solidFill>
              <a:latin typeface="Candara" panose="020E0502030303020204" pitchFamily="34" charset="0"/>
            </a:endParaRPr>
          </a:p>
        </p:txBody>
      </p:sp>
      <p:sp>
        <p:nvSpPr>
          <p:cNvPr id="174" name="Google Shape;174;p18"/>
          <p:cNvSpPr txBox="1">
            <a:spLocks noGrp="1"/>
          </p:cNvSpPr>
          <p:nvPr>
            <p:ph type="body" idx="1"/>
          </p:nvPr>
        </p:nvSpPr>
        <p:spPr>
          <a:xfrm>
            <a:off x="533400" y="1352550"/>
            <a:ext cx="8077200" cy="2764800"/>
          </a:xfrm>
          <a:prstGeom prst="rect">
            <a:avLst/>
          </a:prstGeom>
        </p:spPr>
        <p:txBody>
          <a:bodyPr spcFirstLastPara="1" wrap="square" lIns="0" tIns="0" rIns="0" bIns="0" anchor="t" anchorCtr="0">
            <a:noAutofit/>
          </a:bodyPr>
          <a:lstStyle/>
          <a:p>
            <a:pPr lvl="0" algn="l" rtl="0">
              <a:spcBef>
                <a:spcPts val="600"/>
              </a:spcBef>
              <a:spcAft>
                <a:spcPts val="0"/>
              </a:spcAft>
              <a:buSzPts val="2400"/>
              <a:buFont typeface="Wingdings" charset="2"/>
              <a:buChar char="u"/>
            </a:pPr>
            <a:r>
              <a:rPr lang="en-US" dirty="0">
                <a:solidFill>
                  <a:schemeClr val="tx1">
                    <a:lumMod val="75000"/>
                    <a:lumOff val="25000"/>
                  </a:schemeClr>
                </a:solidFill>
                <a:latin typeface="Candara" panose="020E0502030303020204" pitchFamily="34" charset="0"/>
              </a:rPr>
              <a:t>Review a set of candidate criteria</a:t>
            </a:r>
          </a:p>
          <a:p>
            <a:pPr lvl="0" algn="l" rtl="0">
              <a:spcBef>
                <a:spcPts val="600"/>
              </a:spcBef>
              <a:spcAft>
                <a:spcPts val="0"/>
              </a:spcAft>
              <a:buSzPts val="2400"/>
              <a:buFont typeface="Wingdings" charset="2"/>
              <a:buChar char="u"/>
            </a:pPr>
            <a:endParaRPr dirty="0">
              <a:solidFill>
                <a:schemeClr val="tx1">
                  <a:lumMod val="75000"/>
                  <a:lumOff val="25000"/>
                </a:schemeClr>
              </a:solidFill>
              <a:latin typeface="Candara" panose="020E0502030303020204" pitchFamily="34" charset="0"/>
            </a:endParaRPr>
          </a:p>
          <a:p>
            <a:pPr lvl="0" algn="l" rtl="0">
              <a:spcBef>
                <a:spcPts val="0"/>
              </a:spcBef>
              <a:spcAft>
                <a:spcPts val="0"/>
              </a:spcAft>
              <a:buSzPts val="2400"/>
              <a:buFont typeface="Wingdings" charset="2"/>
              <a:buChar char="u"/>
            </a:pPr>
            <a:r>
              <a:rPr lang="en" dirty="0">
                <a:solidFill>
                  <a:schemeClr val="tx1">
                    <a:lumMod val="75000"/>
                    <a:lumOff val="25000"/>
                  </a:schemeClr>
                </a:solidFill>
                <a:latin typeface="Candara" panose="020E0502030303020204" pitchFamily="34" charset="0"/>
              </a:rPr>
              <a:t>Rate each criterion on a 5-point scale for </a:t>
            </a:r>
            <a:r>
              <a:rPr lang="en" b="1" dirty="0">
                <a:solidFill>
                  <a:schemeClr val="tx1">
                    <a:lumMod val="75000"/>
                    <a:lumOff val="25000"/>
                  </a:schemeClr>
                </a:solidFill>
                <a:latin typeface="Candara" panose="020E0502030303020204" pitchFamily="34" charset="0"/>
              </a:rPr>
              <a:t>Agreement</a:t>
            </a:r>
            <a:r>
              <a:rPr lang="en" dirty="0">
                <a:solidFill>
                  <a:schemeClr val="tx1">
                    <a:lumMod val="75000"/>
                    <a:lumOff val="25000"/>
                  </a:schemeClr>
                </a:solidFill>
                <a:latin typeface="Candara" panose="020E0502030303020204" pitchFamily="34" charset="0"/>
              </a:rPr>
              <a:t>, </a:t>
            </a:r>
            <a:r>
              <a:rPr lang="en" b="1" dirty="0">
                <a:solidFill>
                  <a:schemeClr val="tx1">
                    <a:lumMod val="75000"/>
                    <a:lumOff val="25000"/>
                  </a:schemeClr>
                </a:solidFill>
                <a:latin typeface="Candara" panose="020E0502030303020204" pitchFamily="34" charset="0"/>
              </a:rPr>
              <a:t>Importance</a:t>
            </a:r>
            <a:r>
              <a:rPr lang="en" dirty="0">
                <a:solidFill>
                  <a:schemeClr val="tx1">
                    <a:lumMod val="75000"/>
                    <a:lumOff val="25000"/>
                  </a:schemeClr>
                </a:solidFill>
                <a:latin typeface="Candara" panose="020E0502030303020204" pitchFamily="34" charset="0"/>
              </a:rPr>
              <a:t>, and </a:t>
            </a:r>
            <a:r>
              <a:rPr lang="en" b="1" dirty="0">
                <a:solidFill>
                  <a:schemeClr val="tx1">
                    <a:lumMod val="75000"/>
                    <a:lumOff val="25000"/>
                  </a:schemeClr>
                </a:solidFill>
                <a:latin typeface="Candara" panose="020E0502030303020204" pitchFamily="34" charset="0"/>
              </a:rPr>
              <a:t>Feasibility of Assessment</a:t>
            </a:r>
            <a:endParaRPr lang="en-US" b="1" dirty="0">
              <a:solidFill>
                <a:schemeClr val="tx1">
                  <a:lumMod val="75000"/>
                  <a:lumOff val="25000"/>
                </a:schemeClr>
              </a:solidFill>
              <a:latin typeface="Candara" panose="020E0502030303020204" pitchFamily="34" charset="0"/>
            </a:endParaRPr>
          </a:p>
          <a:p>
            <a:pPr lvl="0" algn="l" rtl="0">
              <a:spcBef>
                <a:spcPts val="0"/>
              </a:spcBef>
              <a:spcAft>
                <a:spcPts val="0"/>
              </a:spcAft>
              <a:buSzPts val="2400"/>
              <a:buFont typeface="Wingdings" charset="2"/>
              <a:buChar char="u"/>
            </a:pPr>
            <a:endParaRPr dirty="0">
              <a:solidFill>
                <a:schemeClr val="tx1">
                  <a:lumMod val="75000"/>
                  <a:lumOff val="25000"/>
                </a:schemeClr>
              </a:solidFill>
              <a:latin typeface="Candara" panose="020E0502030303020204" pitchFamily="34" charset="0"/>
            </a:endParaRPr>
          </a:p>
          <a:p>
            <a:pPr lvl="0" algn="l" rtl="0">
              <a:spcBef>
                <a:spcPts val="0"/>
              </a:spcBef>
              <a:spcAft>
                <a:spcPts val="0"/>
              </a:spcAft>
              <a:buSzPts val="2400"/>
              <a:buFont typeface="Wingdings" charset="2"/>
              <a:buChar char="u"/>
            </a:pPr>
            <a:r>
              <a:rPr lang="en" dirty="0">
                <a:solidFill>
                  <a:schemeClr val="tx1">
                    <a:lumMod val="75000"/>
                    <a:lumOff val="25000"/>
                  </a:schemeClr>
                </a:solidFill>
                <a:latin typeface="Candara" panose="020E0502030303020204" pitchFamily="34" charset="0"/>
              </a:rPr>
              <a:t>Items with SD&gt;1 and/or mean rating &lt;4 prioritized for discussion</a:t>
            </a:r>
            <a:endParaRPr dirty="0">
              <a:solidFill>
                <a:schemeClr val="tx1">
                  <a:lumMod val="75000"/>
                  <a:lumOff val="25000"/>
                </a:schemeClr>
              </a:solidFill>
              <a:latin typeface="Candara" panose="020E0502030303020204" pitchFamily="34" charset="0"/>
            </a:endParaRPr>
          </a:p>
        </p:txBody>
      </p:sp>
    </p:spTree>
    <p:extLst>
      <p:ext uri="{BB962C8B-B14F-4D97-AF65-F5344CB8AC3E}">
        <p14:creationId xmlns:p14="http://schemas.microsoft.com/office/powerpoint/2010/main" val="378002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34"/>
          <p:cNvSpPr/>
          <p:nvPr/>
        </p:nvSpPr>
        <p:spPr>
          <a:xfrm>
            <a:off x="2133600" y="1145179"/>
            <a:ext cx="4670928" cy="3636371"/>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FFFFFF"/>
          </a:solidFill>
          <a:ln>
            <a:noFill/>
          </a:ln>
          <a:effectLst>
            <a:outerShdw blurRad="57150" dist="9525" dir="5400000" algn="bl" rotWithShape="0">
              <a:srgbClr val="00001A">
                <a:alpha val="15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4"/>
          <p:cNvSpPr/>
          <p:nvPr/>
        </p:nvSpPr>
        <p:spPr>
          <a:xfrm>
            <a:off x="4211481" y="998802"/>
            <a:ext cx="4279800" cy="2733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solidFill>
                  <a:srgbClr val="FFFFFF"/>
                </a:solidFill>
                <a:latin typeface="Chivo"/>
                <a:ea typeface="Chivo"/>
                <a:cs typeface="Chivo"/>
                <a:sym typeface="Chivo"/>
              </a:rPr>
              <a:t>Place your screenshot here</a:t>
            </a:r>
            <a:endParaRPr sz="1000">
              <a:solidFill>
                <a:srgbClr val="FFFFFF"/>
              </a:solidFill>
              <a:latin typeface="Chivo"/>
              <a:ea typeface="Chivo"/>
              <a:cs typeface="Chivo"/>
              <a:sym typeface="Chivo"/>
            </a:endParaRPr>
          </a:p>
        </p:txBody>
      </p:sp>
      <p:pic>
        <p:nvPicPr>
          <p:cNvPr id="7" name="Picture 6"/>
          <p:cNvPicPr>
            <a:picLocks/>
          </p:cNvPicPr>
          <p:nvPr/>
        </p:nvPicPr>
        <p:blipFill rotWithShape="1">
          <a:blip r:embed="rId3"/>
          <a:srcRect l="428" t="12006" r="491" b="1510"/>
          <a:stretch/>
        </p:blipFill>
        <p:spPr>
          <a:xfrm>
            <a:off x="2298991" y="1338280"/>
            <a:ext cx="4309865" cy="2733000"/>
          </a:xfrm>
          <a:prstGeom prst="rect">
            <a:avLst/>
          </a:prstGeom>
        </p:spPr>
      </p:pic>
      <p:sp>
        <p:nvSpPr>
          <p:cNvPr id="8" name="Google Shape;173;p18"/>
          <p:cNvSpPr txBox="1">
            <a:spLocks/>
          </p:cNvSpPr>
          <p:nvPr/>
        </p:nvSpPr>
        <p:spPr>
          <a:xfrm>
            <a:off x="381000" y="-323850"/>
            <a:ext cx="8534400" cy="1814400"/>
          </a:xfrm>
          <a:prstGeom prst="rect">
            <a:avLst/>
          </a:prstGeom>
        </p:spPr>
        <p:txBody>
          <a:bodyPr spcFirstLastPara="1" wrap="square" lIns="0" tIns="0" rIns="0" bIns="0" anchor="ctr" anchorCtr="0">
            <a:noAutofit/>
          </a:bodyPr>
          <a:lstStyle>
            <a:lvl1pPr algn="ctr" defTabSz="914400" rtl="0" eaLnBrk="1" latinLnBrk="0" hangingPunct="1">
              <a:spcBef>
                <a:spcPct val="0"/>
              </a:spcBef>
              <a:buNone/>
              <a:defRPr sz="4600" kern="1200">
                <a:solidFill>
                  <a:schemeClr val="accent1"/>
                </a:solidFill>
                <a:latin typeface="+mj-lt"/>
                <a:ea typeface="+mj-ea"/>
                <a:cs typeface="+mj-cs"/>
              </a:defRPr>
            </a:lvl1pPr>
          </a:lstStyle>
          <a:p>
            <a:pPr lvl="0" algn="l">
              <a:spcBef>
                <a:spcPts val="0"/>
              </a:spcBef>
            </a:pPr>
            <a:r>
              <a:rPr lang="en-US" sz="4000" dirty="0" err="1">
                <a:solidFill>
                  <a:srgbClr val="000000"/>
                </a:solidFill>
                <a:latin typeface="Candara" panose="020E0502030303020204" pitchFamily="34" charset="0"/>
                <a:ea typeface="Roboto Slab"/>
                <a:cs typeface="Roboto Slab"/>
                <a:sym typeface="Roboto Slab"/>
              </a:rPr>
              <a:t>ThinkTank</a:t>
            </a:r>
            <a:r>
              <a:rPr lang="en-US" sz="4000" dirty="0">
                <a:solidFill>
                  <a:srgbClr val="000000"/>
                </a:solidFill>
                <a:latin typeface="Candara" panose="020E0502030303020204" pitchFamily="34" charset="0"/>
                <a:ea typeface="Roboto Slab"/>
                <a:cs typeface="Roboto Slab"/>
                <a:sym typeface="Roboto Slab"/>
              </a:rPr>
              <a:t>™</a:t>
            </a:r>
            <a:r>
              <a:rPr lang="en" sz="4000" dirty="0">
                <a:solidFill>
                  <a:srgbClr val="000000"/>
                </a:solidFill>
                <a:latin typeface="Candara" panose="020E0502030303020204" pitchFamily="34" charset="0"/>
              </a:rPr>
              <a:t>:</a:t>
            </a:r>
          </a:p>
          <a:p>
            <a:pPr algn="l">
              <a:spcBef>
                <a:spcPts val="0"/>
              </a:spcBef>
            </a:pPr>
            <a:r>
              <a:rPr lang="en" sz="3200" dirty="0">
                <a:solidFill>
                  <a:srgbClr val="000000"/>
                </a:solidFill>
                <a:latin typeface="Candara" panose="020E0502030303020204" pitchFamily="34" charset="0"/>
              </a:rPr>
              <a:t>Cloud-based collaborative software</a:t>
            </a:r>
          </a:p>
        </p:txBody>
      </p:sp>
    </p:spTree>
    <p:extLst>
      <p:ext uri="{BB962C8B-B14F-4D97-AF65-F5344CB8AC3E}">
        <p14:creationId xmlns:p14="http://schemas.microsoft.com/office/powerpoint/2010/main" val="3313512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8"/>
          <p:cNvSpPr txBox="1">
            <a:spLocks noGrp="1"/>
          </p:cNvSpPr>
          <p:nvPr>
            <p:ph type="title"/>
          </p:nvPr>
        </p:nvSpPr>
        <p:spPr>
          <a:xfrm>
            <a:off x="381000" y="-323850"/>
            <a:ext cx="8534400" cy="1814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4000" dirty="0">
                <a:solidFill>
                  <a:srgbClr val="000000"/>
                </a:solidFill>
                <a:latin typeface="Candara" panose="020E0502030303020204" pitchFamily="34" charset="0"/>
              </a:rPr>
              <a:t>4 sets of guidance</a:t>
            </a:r>
            <a:endParaRPr sz="4000" dirty="0">
              <a:solidFill>
                <a:srgbClr val="000000"/>
              </a:solidFill>
              <a:latin typeface="Candara" panose="020E0502030303020204" pitchFamily="34" charset="0"/>
            </a:endParaRPr>
          </a:p>
        </p:txBody>
      </p:sp>
      <p:sp>
        <p:nvSpPr>
          <p:cNvPr id="174" name="Google Shape;174;p18"/>
          <p:cNvSpPr txBox="1">
            <a:spLocks noGrp="1"/>
          </p:cNvSpPr>
          <p:nvPr>
            <p:ph type="body" idx="1"/>
          </p:nvPr>
        </p:nvSpPr>
        <p:spPr>
          <a:xfrm>
            <a:off x="533400" y="1352550"/>
            <a:ext cx="8077200" cy="2764800"/>
          </a:xfrm>
          <a:prstGeom prst="rect">
            <a:avLst/>
          </a:prstGeom>
        </p:spPr>
        <p:txBody>
          <a:bodyPr spcFirstLastPara="1" wrap="square" lIns="0" tIns="0" rIns="0" bIns="0" anchor="t" anchorCtr="0">
            <a:noAutofit/>
          </a:bodyPr>
          <a:lstStyle/>
          <a:p>
            <a:pPr marL="533400" lvl="0" indent="-457200">
              <a:buFont typeface="+mj-lt"/>
              <a:buAutoNum type="arabicPeriod"/>
            </a:pPr>
            <a:r>
              <a:rPr lang="en-US" dirty="0">
                <a:solidFill>
                  <a:srgbClr val="404040"/>
                </a:solidFill>
                <a:latin typeface="Candara" panose="020E0502030303020204" pitchFamily="34" charset="0"/>
              </a:rPr>
              <a:t>When is a risk modeling approach to RCT analysis likely to be of most value?</a:t>
            </a:r>
          </a:p>
          <a:p>
            <a:pPr marL="533400" lvl="0" indent="-457200">
              <a:buFont typeface="+mj-lt"/>
              <a:buAutoNum type="arabicPeriod"/>
            </a:pPr>
            <a:r>
              <a:rPr lang="en-US" dirty="0">
                <a:solidFill>
                  <a:srgbClr val="404040"/>
                </a:solidFill>
                <a:latin typeface="Candara" panose="020E0502030303020204" pitchFamily="34" charset="0"/>
              </a:rPr>
              <a:t>Guidance on Risk Modeling Approaches to Identify HTE</a:t>
            </a:r>
            <a:endParaRPr dirty="0">
              <a:solidFill>
                <a:srgbClr val="404040"/>
              </a:solidFill>
              <a:latin typeface="Candara" panose="020E0502030303020204" pitchFamily="34" charset="0"/>
            </a:endParaRPr>
          </a:p>
          <a:p>
            <a:pPr marL="533400" lvl="0" indent="-457200">
              <a:spcBef>
                <a:spcPts val="0"/>
              </a:spcBef>
              <a:buFont typeface="+mj-lt"/>
              <a:buAutoNum type="arabicPeriod"/>
            </a:pPr>
            <a:r>
              <a:rPr lang="en-US" dirty="0">
                <a:solidFill>
                  <a:srgbClr val="404040"/>
                </a:solidFill>
                <a:latin typeface="Candara" panose="020E0502030303020204" pitchFamily="34" charset="0"/>
              </a:rPr>
              <a:t>Caveats and Considerations Before Moving to Clinical Practice</a:t>
            </a:r>
          </a:p>
          <a:p>
            <a:pPr marL="533400" lvl="0" indent="-457200">
              <a:spcBef>
                <a:spcPts val="0"/>
              </a:spcBef>
              <a:buFont typeface="+mj-lt"/>
              <a:buAutoNum type="arabicPeriod"/>
            </a:pPr>
            <a:r>
              <a:rPr lang="en-US" dirty="0">
                <a:solidFill>
                  <a:srgbClr val="404040"/>
                </a:solidFill>
                <a:latin typeface="Candara" panose="020E0502030303020204" pitchFamily="34" charset="0"/>
              </a:rPr>
              <a:t>Caveats in Effect Modeling for HTE</a:t>
            </a:r>
          </a:p>
          <a:p>
            <a:pPr marL="533400" lvl="0" indent="-457200" algn="l" rtl="0">
              <a:spcBef>
                <a:spcPts val="0"/>
              </a:spcBef>
              <a:spcAft>
                <a:spcPts val="0"/>
              </a:spcAft>
              <a:buSzPts val="2400"/>
              <a:buFont typeface="+mj-lt"/>
              <a:buAutoNum type="arabicPeriod"/>
            </a:pPr>
            <a:endParaRPr dirty="0">
              <a:solidFill>
                <a:srgbClr val="404040"/>
              </a:solidFill>
              <a:latin typeface="Candara" panose="020E0502030303020204" pitchFamily="34" charset="0"/>
            </a:endParaRPr>
          </a:p>
        </p:txBody>
      </p:sp>
    </p:spTree>
    <p:extLst>
      <p:ext uri="{BB962C8B-B14F-4D97-AF65-F5344CB8AC3E}">
        <p14:creationId xmlns:p14="http://schemas.microsoft.com/office/powerpoint/2010/main" val="183139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19"/>
          <p:cNvSpPr txBox="1">
            <a:spLocks noGrp="1"/>
          </p:cNvSpPr>
          <p:nvPr>
            <p:ph type="ctrTitle" idx="4294967295"/>
          </p:nvPr>
        </p:nvSpPr>
        <p:spPr>
          <a:xfrm>
            <a:off x="457200" y="1504950"/>
            <a:ext cx="7924800" cy="1158875"/>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4200" dirty="0">
                <a:solidFill>
                  <a:srgbClr val="000000"/>
                </a:solidFill>
                <a:latin typeface="Candara" panose="020E0502030303020204" pitchFamily="34" charset="0"/>
              </a:rPr>
              <a:t>When is a risk modeling approach to RCT analysis most valuable?</a:t>
            </a:r>
            <a:endParaRPr sz="4200" dirty="0">
              <a:solidFill>
                <a:srgbClr val="000000"/>
              </a:solidFill>
              <a:latin typeface="Candara" panose="020E0502030303020204" pitchFamily="34" charset="0"/>
            </a:endParaRPr>
          </a:p>
        </p:txBody>
      </p:sp>
      <p:grpSp>
        <p:nvGrpSpPr>
          <p:cNvPr id="24" name="Google Shape;574;p38"/>
          <p:cNvGrpSpPr/>
          <p:nvPr/>
        </p:nvGrpSpPr>
        <p:grpSpPr>
          <a:xfrm>
            <a:off x="6105168" y="462460"/>
            <a:ext cx="628558" cy="496373"/>
            <a:chOff x="3936375" y="3703750"/>
            <a:chExt cx="453050" cy="332175"/>
          </a:xfrm>
          <a:solidFill>
            <a:schemeClr val="bg1"/>
          </a:solidFill>
        </p:grpSpPr>
        <p:sp>
          <p:nvSpPr>
            <p:cNvPr id="25" name="Google Shape;575;p38"/>
            <p:cNvSpPr/>
            <p:nvPr/>
          </p:nvSpPr>
          <p:spPr>
            <a:xfrm>
              <a:off x="3936375" y="3703750"/>
              <a:ext cx="453050" cy="332175"/>
            </a:xfrm>
            <a:custGeom>
              <a:avLst/>
              <a:gdLst/>
              <a:ahLst/>
              <a:cxnLst/>
              <a:rect l="l" t="t" r="r" b="b"/>
              <a:pathLst>
                <a:path w="18122" h="13287" extrusionOk="0">
                  <a:moveTo>
                    <a:pt x="366" y="0"/>
                  </a:moveTo>
                  <a:lnTo>
                    <a:pt x="293" y="49"/>
                  </a:lnTo>
                  <a:lnTo>
                    <a:pt x="195" y="74"/>
                  </a:lnTo>
                  <a:lnTo>
                    <a:pt x="122" y="147"/>
                  </a:lnTo>
                  <a:lnTo>
                    <a:pt x="73" y="220"/>
                  </a:lnTo>
                  <a:lnTo>
                    <a:pt x="24" y="293"/>
                  </a:lnTo>
                  <a:lnTo>
                    <a:pt x="0" y="391"/>
                  </a:lnTo>
                  <a:lnTo>
                    <a:pt x="0" y="489"/>
                  </a:lnTo>
                  <a:lnTo>
                    <a:pt x="0" y="12798"/>
                  </a:lnTo>
                  <a:lnTo>
                    <a:pt x="0" y="12896"/>
                  </a:lnTo>
                  <a:lnTo>
                    <a:pt x="24"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59" y="49"/>
                  </a:lnTo>
                  <a:lnTo>
                    <a:pt x="58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26" name="Google Shape;576;p38"/>
            <p:cNvSpPr/>
            <p:nvPr/>
          </p:nvSpPr>
          <p:spPr>
            <a:xfrm>
              <a:off x="3988875" y="3864325"/>
              <a:ext cx="77575" cy="133125"/>
            </a:xfrm>
            <a:custGeom>
              <a:avLst/>
              <a:gdLst/>
              <a:ahLst/>
              <a:cxnLst/>
              <a:rect l="l" t="t" r="r" b="b"/>
              <a:pathLst>
                <a:path w="3103" h="5325" extrusionOk="0">
                  <a:moveTo>
                    <a:pt x="489" y="1"/>
                  </a:moveTo>
                  <a:lnTo>
                    <a:pt x="391" y="25"/>
                  </a:lnTo>
                  <a:lnTo>
                    <a:pt x="294" y="50"/>
                  </a:lnTo>
                  <a:lnTo>
                    <a:pt x="196" y="98"/>
                  </a:lnTo>
                  <a:lnTo>
                    <a:pt x="147" y="147"/>
                  </a:lnTo>
                  <a:lnTo>
                    <a:pt x="74" y="220"/>
                  </a:lnTo>
                  <a:lnTo>
                    <a:pt x="25" y="294"/>
                  </a:lnTo>
                  <a:lnTo>
                    <a:pt x="0" y="391"/>
                  </a:lnTo>
                  <a:lnTo>
                    <a:pt x="0" y="489"/>
                  </a:lnTo>
                  <a:lnTo>
                    <a:pt x="0" y="5325"/>
                  </a:lnTo>
                  <a:lnTo>
                    <a:pt x="3102" y="5325"/>
                  </a:lnTo>
                  <a:lnTo>
                    <a:pt x="3102" y="489"/>
                  </a:lnTo>
                  <a:lnTo>
                    <a:pt x="3102" y="391"/>
                  </a:lnTo>
                  <a:lnTo>
                    <a:pt x="3053" y="294"/>
                  </a:lnTo>
                  <a:lnTo>
                    <a:pt x="3029" y="220"/>
                  </a:lnTo>
                  <a:lnTo>
                    <a:pt x="2956" y="147"/>
                  </a:lnTo>
                  <a:lnTo>
                    <a:pt x="2882" y="98"/>
                  </a:lnTo>
                  <a:lnTo>
                    <a:pt x="2809" y="50"/>
                  </a:lnTo>
                  <a:lnTo>
                    <a:pt x="2711" y="25"/>
                  </a:lnTo>
                  <a:lnTo>
                    <a:pt x="26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27" name="Google Shape;577;p38"/>
            <p:cNvSpPr/>
            <p:nvPr/>
          </p:nvSpPr>
          <p:spPr>
            <a:xfrm>
              <a:off x="4259350" y="3864325"/>
              <a:ext cx="77575" cy="133125"/>
            </a:xfrm>
            <a:custGeom>
              <a:avLst/>
              <a:gdLst/>
              <a:ahLst/>
              <a:cxnLst/>
              <a:rect l="l" t="t" r="r" b="b"/>
              <a:pathLst>
                <a:path w="3103" h="5325" extrusionOk="0">
                  <a:moveTo>
                    <a:pt x="489" y="1"/>
                  </a:moveTo>
                  <a:lnTo>
                    <a:pt x="392" y="25"/>
                  </a:lnTo>
                  <a:lnTo>
                    <a:pt x="294" y="50"/>
                  </a:lnTo>
                  <a:lnTo>
                    <a:pt x="221" y="98"/>
                  </a:lnTo>
                  <a:lnTo>
                    <a:pt x="147" y="147"/>
                  </a:lnTo>
                  <a:lnTo>
                    <a:pt x="74" y="220"/>
                  </a:lnTo>
                  <a:lnTo>
                    <a:pt x="50" y="294"/>
                  </a:lnTo>
                  <a:lnTo>
                    <a:pt x="1" y="391"/>
                  </a:lnTo>
                  <a:lnTo>
                    <a:pt x="1" y="489"/>
                  </a:lnTo>
                  <a:lnTo>
                    <a:pt x="1" y="5325"/>
                  </a:lnTo>
                  <a:lnTo>
                    <a:pt x="3103" y="5325"/>
                  </a:lnTo>
                  <a:lnTo>
                    <a:pt x="3103" y="489"/>
                  </a:lnTo>
                  <a:lnTo>
                    <a:pt x="3103" y="391"/>
                  </a:lnTo>
                  <a:lnTo>
                    <a:pt x="3078" y="294"/>
                  </a:lnTo>
                  <a:lnTo>
                    <a:pt x="3029" y="220"/>
                  </a:lnTo>
                  <a:lnTo>
                    <a:pt x="2956" y="147"/>
                  </a:lnTo>
                  <a:lnTo>
                    <a:pt x="2907" y="98"/>
                  </a:lnTo>
                  <a:lnTo>
                    <a:pt x="2810" y="50"/>
                  </a:lnTo>
                  <a:lnTo>
                    <a:pt x="2712" y="25"/>
                  </a:lnTo>
                  <a:lnTo>
                    <a:pt x="26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28" name="Google Shape;578;p38"/>
            <p:cNvSpPr/>
            <p:nvPr/>
          </p:nvSpPr>
          <p:spPr>
            <a:xfrm>
              <a:off x="4078625" y="3717800"/>
              <a:ext cx="77575" cy="279650"/>
            </a:xfrm>
            <a:custGeom>
              <a:avLst/>
              <a:gdLst/>
              <a:ahLst/>
              <a:cxnLst/>
              <a:rect l="l" t="t" r="r" b="b"/>
              <a:pathLst>
                <a:path w="3103" h="11186" extrusionOk="0">
                  <a:moveTo>
                    <a:pt x="489" y="0"/>
                  </a:moveTo>
                  <a:lnTo>
                    <a:pt x="391" y="25"/>
                  </a:lnTo>
                  <a:lnTo>
                    <a:pt x="294" y="49"/>
                  </a:lnTo>
                  <a:lnTo>
                    <a:pt x="220" y="98"/>
                  </a:lnTo>
                  <a:lnTo>
                    <a:pt x="147" y="147"/>
                  </a:lnTo>
                  <a:lnTo>
                    <a:pt x="74" y="220"/>
                  </a:lnTo>
                  <a:lnTo>
                    <a:pt x="49" y="293"/>
                  </a:lnTo>
                  <a:lnTo>
                    <a:pt x="1" y="391"/>
                  </a:lnTo>
                  <a:lnTo>
                    <a:pt x="1" y="489"/>
                  </a:lnTo>
                  <a:lnTo>
                    <a:pt x="1" y="11186"/>
                  </a:lnTo>
                  <a:lnTo>
                    <a:pt x="3102" y="11186"/>
                  </a:lnTo>
                  <a:lnTo>
                    <a:pt x="3102" y="489"/>
                  </a:lnTo>
                  <a:lnTo>
                    <a:pt x="3102" y="391"/>
                  </a:lnTo>
                  <a:lnTo>
                    <a:pt x="3078" y="293"/>
                  </a:lnTo>
                  <a:lnTo>
                    <a:pt x="3029" y="220"/>
                  </a:lnTo>
                  <a:lnTo>
                    <a:pt x="2956" y="147"/>
                  </a:lnTo>
                  <a:lnTo>
                    <a:pt x="2907" y="98"/>
                  </a:lnTo>
                  <a:lnTo>
                    <a:pt x="2809" y="49"/>
                  </a:lnTo>
                  <a:lnTo>
                    <a:pt x="2712" y="25"/>
                  </a:lnTo>
                  <a:lnTo>
                    <a:pt x="261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29" name="Google Shape;579;p38"/>
            <p:cNvSpPr/>
            <p:nvPr/>
          </p:nvSpPr>
          <p:spPr>
            <a:xfrm>
              <a:off x="4168375" y="3788625"/>
              <a:ext cx="78175" cy="208825"/>
            </a:xfrm>
            <a:custGeom>
              <a:avLst/>
              <a:gdLst/>
              <a:ahLst/>
              <a:cxnLst/>
              <a:rect l="l" t="t" r="r" b="b"/>
              <a:pathLst>
                <a:path w="3127" h="8353" extrusionOk="0">
                  <a:moveTo>
                    <a:pt x="489" y="0"/>
                  </a:moveTo>
                  <a:lnTo>
                    <a:pt x="392" y="25"/>
                  </a:lnTo>
                  <a:lnTo>
                    <a:pt x="318" y="49"/>
                  </a:lnTo>
                  <a:lnTo>
                    <a:pt x="221" y="98"/>
                  </a:lnTo>
                  <a:lnTo>
                    <a:pt x="147" y="147"/>
                  </a:lnTo>
                  <a:lnTo>
                    <a:pt x="99" y="220"/>
                  </a:lnTo>
                  <a:lnTo>
                    <a:pt x="50" y="293"/>
                  </a:lnTo>
                  <a:lnTo>
                    <a:pt x="25" y="391"/>
                  </a:lnTo>
                  <a:lnTo>
                    <a:pt x="1" y="489"/>
                  </a:lnTo>
                  <a:lnTo>
                    <a:pt x="1" y="8353"/>
                  </a:lnTo>
                  <a:lnTo>
                    <a:pt x="3127" y="8353"/>
                  </a:lnTo>
                  <a:lnTo>
                    <a:pt x="3127" y="489"/>
                  </a:lnTo>
                  <a:lnTo>
                    <a:pt x="3103" y="391"/>
                  </a:lnTo>
                  <a:lnTo>
                    <a:pt x="3078" y="293"/>
                  </a:lnTo>
                  <a:lnTo>
                    <a:pt x="3029" y="220"/>
                  </a:lnTo>
                  <a:lnTo>
                    <a:pt x="2980" y="147"/>
                  </a:lnTo>
                  <a:lnTo>
                    <a:pt x="2907" y="98"/>
                  </a:lnTo>
                  <a:lnTo>
                    <a:pt x="2809" y="49"/>
                  </a:lnTo>
                  <a:lnTo>
                    <a:pt x="2736" y="25"/>
                  </a:lnTo>
                  <a:lnTo>
                    <a:pt x="263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grpSp>
      <p:grpSp>
        <p:nvGrpSpPr>
          <p:cNvPr id="30" name="Google Shape;580;p38"/>
          <p:cNvGrpSpPr/>
          <p:nvPr/>
        </p:nvGrpSpPr>
        <p:grpSpPr>
          <a:xfrm>
            <a:off x="8103859" y="453432"/>
            <a:ext cx="596465" cy="495861"/>
            <a:chOff x="4610450" y="3703750"/>
            <a:chExt cx="453050" cy="332175"/>
          </a:xfrm>
          <a:solidFill>
            <a:schemeClr val="bg1"/>
          </a:solidFill>
        </p:grpSpPr>
        <p:sp>
          <p:nvSpPr>
            <p:cNvPr id="31" name="Google Shape;581;p38"/>
            <p:cNvSpPr/>
            <p:nvPr/>
          </p:nvSpPr>
          <p:spPr>
            <a:xfrm>
              <a:off x="4610450" y="3703750"/>
              <a:ext cx="453050" cy="332175"/>
            </a:xfrm>
            <a:custGeom>
              <a:avLst/>
              <a:gdLst/>
              <a:ahLst/>
              <a:cxnLst/>
              <a:rect l="l" t="t" r="r" b="b"/>
              <a:pathLst>
                <a:path w="18122" h="13287" extrusionOk="0">
                  <a:moveTo>
                    <a:pt x="366" y="0"/>
                  </a:moveTo>
                  <a:lnTo>
                    <a:pt x="293" y="49"/>
                  </a:lnTo>
                  <a:lnTo>
                    <a:pt x="195" y="74"/>
                  </a:lnTo>
                  <a:lnTo>
                    <a:pt x="122" y="147"/>
                  </a:lnTo>
                  <a:lnTo>
                    <a:pt x="73" y="220"/>
                  </a:lnTo>
                  <a:lnTo>
                    <a:pt x="25" y="293"/>
                  </a:lnTo>
                  <a:lnTo>
                    <a:pt x="0" y="391"/>
                  </a:lnTo>
                  <a:lnTo>
                    <a:pt x="0" y="489"/>
                  </a:lnTo>
                  <a:lnTo>
                    <a:pt x="0" y="12798"/>
                  </a:lnTo>
                  <a:lnTo>
                    <a:pt x="0" y="12896"/>
                  </a:lnTo>
                  <a:lnTo>
                    <a:pt x="25"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60" y="49"/>
                  </a:lnTo>
                  <a:lnTo>
                    <a:pt x="58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sp>
          <p:nvSpPr>
            <p:cNvPr id="32" name="Google Shape;582;p38"/>
            <p:cNvSpPr/>
            <p:nvPr/>
          </p:nvSpPr>
          <p:spPr>
            <a:xfrm>
              <a:off x="4642200" y="3730000"/>
              <a:ext cx="389550" cy="249150"/>
            </a:xfrm>
            <a:custGeom>
              <a:avLst/>
              <a:gdLst/>
              <a:ahLst/>
              <a:cxnLst/>
              <a:rect l="l" t="t" r="r" b="b"/>
              <a:pathLst>
                <a:path w="15582" h="9966" extrusionOk="0">
                  <a:moveTo>
                    <a:pt x="14752" y="1"/>
                  </a:moveTo>
                  <a:lnTo>
                    <a:pt x="14629" y="49"/>
                  </a:lnTo>
                  <a:lnTo>
                    <a:pt x="14507" y="98"/>
                  </a:lnTo>
                  <a:lnTo>
                    <a:pt x="14410" y="196"/>
                  </a:lnTo>
                  <a:lnTo>
                    <a:pt x="14336" y="294"/>
                  </a:lnTo>
                  <a:lnTo>
                    <a:pt x="14263" y="416"/>
                  </a:lnTo>
                  <a:lnTo>
                    <a:pt x="14239" y="538"/>
                  </a:lnTo>
                  <a:lnTo>
                    <a:pt x="14214" y="684"/>
                  </a:lnTo>
                  <a:lnTo>
                    <a:pt x="14239" y="831"/>
                  </a:lnTo>
                  <a:lnTo>
                    <a:pt x="14288" y="1002"/>
                  </a:lnTo>
                  <a:lnTo>
                    <a:pt x="11308" y="4372"/>
                  </a:lnTo>
                  <a:lnTo>
                    <a:pt x="11161" y="4323"/>
                  </a:lnTo>
                  <a:lnTo>
                    <a:pt x="11015" y="4299"/>
                  </a:lnTo>
                  <a:lnTo>
                    <a:pt x="10844" y="4323"/>
                  </a:lnTo>
                  <a:lnTo>
                    <a:pt x="10087" y="3005"/>
                  </a:lnTo>
                  <a:lnTo>
                    <a:pt x="10160" y="2907"/>
                  </a:lnTo>
                  <a:lnTo>
                    <a:pt x="10209" y="2809"/>
                  </a:lnTo>
                  <a:lnTo>
                    <a:pt x="10233" y="2687"/>
                  </a:lnTo>
                  <a:lnTo>
                    <a:pt x="10233" y="2565"/>
                  </a:lnTo>
                  <a:lnTo>
                    <a:pt x="10233" y="2418"/>
                  </a:lnTo>
                  <a:lnTo>
                    <a:pt x="10184" y="2296"/>
                  </a:lnTo>
                  <a:lnTo>
                    <a:pt x="10136" y="2174"/>
                  </a:lnTo>
                  <a:lnTo>
                    <a:pt x="10038" y="2077"/>
                  </a:lnTo>
                  <a:lnTo>
                    <a:pt x="9940" y="2003"/>
                  </a:lnTo>
                  <a:lnTo>
                    <a:pt x="9818" y="1930"/>
                  </a:lnTo>
                  <a:lnTo>
                    <a:pt x="9696" y="1906"/>
                  </a:lnTo>
                  <a:lnTo>
                    <a:pt x="9549" y="1881"/>
                  </a:lnTo>
                  <a:lnTo>
                    <a:pt x="9427" y="1906"/>
                  </a:lnTo>
                  <a:lnTo>
                    <a:pt x="9281" y="1930"/>
                  </a:lnTo>
                  <a:lnTo>
                    <a:pt x="9183" y="2003"/>
                  </a:lnTo>
                  <a:lnTo>
                    <a:pt x="9085" y="2077"/>
                  </a:lnTo>
                  <a:lnTo>
                    <a:pt x="8988" y="2174"/>
                  </a:lnTo>
                  <a:lnTo>
                    <a:pt x="8939" y="2296"/>
                  </a:lnTo>
                  <a:lnTo>
                    <a:pt x="8890" y="2418"/>
                  </a:lnTo>
                  <a:lnTo>
                    <a:pt x="8866" y="2565"/>
                  </a:lnTo>
                  <a:lnTo>
                    <a:pt x="8890" y="2663"/>
                  </a:lnTo>
                  <a:lnTo>
                    <a:pt x="8914" y="2785"/>
                  </a:lnTo>
                  <a:lnTo>
                    <a:pt x="8939" y="2883"/>
                  </a:lnTo>
                  <a:lnTo>
                    <a:pt x="8988" y="2956"/>
                  </a:lnTo>
                  <a:lnTo>
                    <a:pt x="6521" y="6668"/>
                  </a:lnTo>
                  <a:lnTo>
                    <a:pt x="6399" y="6644"/>
                  </a:lnTo>
                  <a:lnTo>
                    <a:pt x="6130" y="6644"/>
                  </a:lnTo>
                  <a:lnTo>
                    <a:pt x="5959" y="6717"/>
                  </a:lnTo>
                  <a:lnTo>
                    <a:pt x="4714" y="5398"/>
                  </a:lnTo>
                  <a:lnTo>
                    <a:pt x="4763" y="5252"/>
                  </a:lnTo>
                  <a:lnTo>
                    <a:pt x="4763" y="5105"/>
                  </a:lnTo>
                  <a:lnTo>
                    <a:pt x="4763" y="4958"/>
                  </a:lnTo>
                  <a:lnTo>
                    <a:pt x="4714" y="4836"/>
                  </a:lnTo>
                  <a:lnTo>
                    <a:pt x="4665" y="4714"/>
                  </a:lnTo>
                  <a:lnTo>
                    <a:pt x="4567" y="4617"/>
                  </a:lnTo>
                  <a:lnTo>
                    <a:pt x="4470" y="4543"/>
                  </a:lnTo>
                  <a:lnTo>
                    <a:pt x="4347" y="4470"/>
                  </a:lnTo>
                  <a:lnTo>
                    <a:pt x="4225" y="4446"/>
                  </a:lnTo>
                  <a:lnTo>
                    <a:pt x="4079" y="4421"/>
                  </a:lnTo>
                  <a:lnTo>
                    <a:pt x="3957" y="4446"/>
                  </a:lnTo>
                  <a:lnTo>
                    <a:pt x="3810" y="4470"/>
                  </a:lnTo>
                  <a:lnTo>
                    <a:pt x="3712" y="4543"/>
                  </a:lnTo>
                  <a:lnTo>
                    <a:pt x="3615" y="4617"/>
                  </a:lnTo>
                  <a:lnTo>
                    <a:pt x="3517" y="4714"/>
                  </a:lnTo>
                  <a:lnTo>
                    <a:pt x="3468" y="4836"/>
                  </a:lnTo>
                  <a:lnTo>
                    <a:pt x="3419" y="4958"/>
                  </a:lnTo>
                  <a:lnTo>
                    <a:pt x="3395" y="5105"/>
                  </a:lnTo>
                  <a:lnTo>
                    <a:pt x="3419" y="5276"/>
                  </a:lnTo>
                  <a:lnTo>
                    <a:pt x="3493" y="5447"/>
                  </a:lnTo>
                  <a:lnTo>
                    <a:pt x="49" y="9574"/>
                  </a:lnTo>
                  <a:lnTo>
                    <a:pt x="0" y="9648"/>
                  </a:lnTo>
                  <a:lnTo>
                    <a:pt x="0" y="9745"/>
                  </a:lnTo>
                  <a:lnTo>
                    <a:pt x="25" y="9843"/>
                  </a:lnTo>
                  <a:lnTo>
                    <a:pt x="98" y="9916"/>
                  </a:lnTo>
                  <a:lnTo>
                    <a:pt x="171" y="9965"/>
                  </a:lnTo>
                  <a:lnTo>
                    <a:pt x="244" y="9965"/>
                  </a:lnTo>
                  <a:lnTo>
                    <a:pt x="342" y="9941"/>
                  </a:lnTo>
                  <a:lnTo>
                    <a:pt x="440" y="9892"/>
                  </a:lnTo>
                  <a:lnTo>
                    <a:pt x="3859" y="5740"/>
                  </a:lnTo>
                  <a:lnTo>
                    <a:pt x="3981" y="5789"/>
                  </a:lnTo>
                  <a:lnTo>
                    <a:pt x="4079" y="5789"/>
                  </a:lnTo>
                  <a:lnTo>
                    <a:pt x="4225" y="5764"/>
                  </a:lnTo>
                  <a:lnTo>
                    <a:pt x="4347" y="5740"/>
                  </a:lnTo>
                  <a:lnTo>
                    <a:pt x="5642" y="7083"/>
                  </a:lnTo>
                  <a:lnTo>
                    <a:pt x="5617" y="7205"/>
                  </a:lnTo>
                  <a:lnTo>
                    <a:pt x="5617" y="7328"/>
                  </a:lnTo>
                  <a:lnTo>
                    <a:pt x="5617" y="7450"/>
                  </a:lnTo>
                  <a:lnTo>
                    <a:pt x="5666" y="7572"/>
                  </a:lnTo>
                  <a:lnTo>
                    <a:pt x="5740" y="7694"/>
                  </a:lnTo>
                  <a:lnTo>
                    <a:pt x="5813" y="7792"/>
                  </a:lnTo>
                  <a:lnTo>
                    <a:pt x="5910" y="7889"/>
                  </a:lnTo>
                  <a:lnTo>
                    <a:pt x="6033" y="7938"/>
                  </a:lnTo>
                  <a:lnTo>
                    <a:pt x="6155" y="7987"/>
                  </a:lnTo>
                  <a:lnTo>
                    <a:pt x="6301" y="8011"/>
                  </a:lnTo>
                  <a:lnTo>
                    <a:pt x="6448" y="7987"/>
                  </a:lnTo>
                  <a:lnTo>
                    <a:pt x="6570" y="7938"/>
                  </a:lnTo>
                  <a:lnTo>
                    <a:pt x="6692" y="7889"/>
                  </a:lnTo>
                  <a:lnTo>
                    <a:pt x="6790" y="7792"/>
                  </a:lnTo>
                  <a:lnTo>
                    <a:pt x="6863" y="7694"/>
                  </a:lnTo>
                  <a:lnTo>
                    <a:pt x="6936" y="7572"/>
                  </a:lnTo>
                  <a:lnTo>
                    <a:pt x="6961" y="7450"/>
                  </a:lnTo>
                  <a:lnTo>
                    <a:pt x="6985" y="7328"/>
                  </a:lnTo>
                  <a:lnTo>
                    <a:pt x="6961" y="7132"/>
                  </a:lnTo>
                  <a:lnTo>
                    <a:pt x="6887" y="6986"/>
                  </a:lnTo>
                  <a:lnTo>
                    <a:pt x="9403" y="3224"/>
                  </a:lnTo>
                  <a:lnTo>
                    <a:pt x="9549" y="3249"/>
                  </a:lnTo>
                  <a:lnTo>
                    <a:pt x="9647" y="3249"/>
                  </a:lnTo>
                  <a:lnTo>
                    <a:pt x="10429" y="4617"/>
                  </a:lnTo>
                  <a:lnTo>
                    <a:pt x="10355" y="4788"/>
                  </a:lnTo>
                  <a:lnTo>
                    <a:pt x="10331" y="4885"/>
                  </a:lnTo>
                  <a:lnTo>
                    <a:pt x="10331" y="4983"/>
                  </a:lnTo>
                  <a:lnTo>
                    <a:pt x="10331" y="5129"/>
                  </a:lnTo>
                  <a:lnTo>
                    <a:pt x="10380" y="5252"/>
                  </a:lnTo>
                  <a:lnTo>
                    <a:pt x="10429" y="5374"/>
                  </a:lnTo>
                  <a:lnTo>
                    <a:pt x="10526" y="5471"/>
                  </a:lnTo>
                  <a:lnTo>
                    <a:pt x="10624" y="5569"/>
                  </a:lnTo>
                  <a:lnTo>
                    <a:pt x="10746" y="5618"/>
                  </a:lnTo>
                  <a:lnTo>
                    <a:pt x="10868" y="5667"/>
                  </a:lnTo>
                  <a:lnTo>
                    <a:pt x="11137" y="5667"/>
                  </a:lnTo>
                  <a:lnTo>
                    <a:pt x="11284" y="5618"/>
                  </a:lnTo>
                  <a:lnTo>
                    <a:pt x="11381" y="5569"/>
                  </a:lnTo>
                  <a:lnTo>
                    <a:pt x="11479" y="5471"/>
                  </a:lnTo>
                  <a:lnTo>
                    <a:pt x="11577" y="5374"/>
                  </a:lnTo>
                  <a:lnTo>
                    <a:pt x="11625" y="5252"/>
                  </a:lnTo>
                  <a:lnTo>
                    <a:pt x="11674" y="5129"/>
                  </a:lnTo>
                  <a:lnTo>
                    <a:pt x="11699" y="4983"/>
                  </a:lnTo>
                  <a:lnTo>
                    <a:pt x="11674" y="4861"/>
                  </a:lnTo>
                  <a:lnTo>
                    <a:pt x="11650" y="4739"/>
                  </a:lnTo>
                  <a:lnTo>
                    <a:pt x="14654" y="1319"/>
                  </a:lnTo>
                  <a:lnTo>
                    <a:pt x="14776" y="1344"/>
                  </a:lnTo>
                  <a:lnTo>
                    <a:pt x="14898" y="1368"/>
                  </a:lnTo>
                  <a:lnTo>
                    <a:pt x="15045" y="1344"/>
                  </a:lnTo>
                  <a:lnTo>
                    <a:pt x="15167" y="1295"/>
                  </a:lnTo>
                  <a:lnTo>
                    <a:pt x="15289" y="1246"/>
                  </a:lnTo>
                  <a:lnTo>
                    <a:pt x="15387" y="1148"/>
                  </a:lnTo>
                  <a:lnTo>
                    <a:pt x="15460" y="1051"/>
                  </a:lnTo>
                  <a:lnTo>
                    <a:pt x="15533" y="953"/>
                  </a:lnTo>
                  <a:lnTo>
                    <a:pt x="15558" y="807"/>
                  </a:lnTo>
                  <a:lnTo>
                    <a:pt x="15582" y="684"/>
                  </a:lnTo>
                  <a:lnTo>
                    <a:pt x="15558" y="538"/>
                  </a:lnTo>
                  <a:lnTo>
                    <a:pt x="15533" y="416"/>
                  </a:lnTo>
                  <a:lnTo>
                    <a:pt x="15460" y="294"/>
                  </a:lnTo>
                  <a:lnTo>
                    <a:pt x="15387" y="196"/>
                  </a:lnTo>
                  <a:lnTo>
                    <a:pt x="15289" y="98"/>
                  </a:lnTo>
                  <a:lnTo>
                    <a:pt x="15167" y="49"/>
                  </a:lnTo>
                  <a:lnTo>
                    <a:pt x="1504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1A"/>
                </a:solidFill>
              </a:endParaRPr>
            </a:p>
          </p:txBody>
        </p:sp>
      </p:grpSp>
    </p:spTree>
    <p:extLst>
      <p:ext uri="{BB962C8B-B14F-4D97-AF65-F5344CB8AC3E}">
        <p14:creationId xmlns:p14="http://schemas.microsoft.com/office/powerpoint/2010/main" val="3462521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4;p18"/>
          <p:cNvSpPr txBox="1">
            <a:spLocks/>
          </p:cNvSpPr>
          <p:nvPr/>
        </p:nvSpPr>
        <p:spPr>
          <a:xfrm>
            <a:off x="533400" y="514350"/>
            <a:ext cx="8077200" cy="2764800"/>
          </a:xfrm>
          <a:prstGeom prst="rect">
            <a:avLst/>
          </a:prstGeom>
        </p:spPr>
        <p:txBody>
          <a:bodyPr spcFirstLastPara="1" wrap="square" lIns="0" tIns="0" rIns="0" bIns="0" anchor="t" anchorCtr="0">
            <a:noAutofit/>
          </a:bodyPr>
          <a:lst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533400" indent="-457200">
              <a:buFont typeface="+mj-lt"/>
              <a:buAutoNum type="arabicPeriod"/>
            </a:pPr>
            <a:r>
              <a:rPr lang="en-US" sz="2200" dirty="0">
                <a:solidFill>
                  <a:srgbClr val="404040"/>
                </a:solidFill>
                <a:latin typeface="Candara" panose="020E0502030303020204" pitchFamily="34" charset="0"/>
              </a:rPr>
              <a:t>When there is a well-established overall treatment effect.</a:t>
            </a:r>
          </a:p>
          <a:p>
            <a:pPr marL="533400" indent="-457200">
              <a:buFont typeface="+mj-lt"/>
              <a:buAutoNum type="arabicPeriod"/>
            </a:pPr>
            <a:r>
              <a:rPr lang="en-US" sz="2200" dirty="0">
                <a:solidFill>
                  <a:srgbClr val="404040"/>
                </a:solidFill>
                <a:latin typeface="Candara" panose="020E0502030303020204" pitchFamily="34" charset="0"/>
              </a:rPr>
              <a:t>When the benefits and harms/burdens of a given intervention are finely balanced (i.e. of similar magnitude on average), increasing the sensitivity of the treatment decision to risk prediction. </a:t>
            </a:r>
          </a:p>
          <a:p>
            <a:pPr marL="533400" indent="-457200">
              <a:buFont typeface="+mj-lt"/>
              <a:buAutoNum type="arabicPeriod"/>
            </a:pPr>
            <a:r>
              <a:rPr lang="en-US" sz="2200" dirty="0">
                <a:solidFill>
                  <a:srgbClr val="404040"/>
                </a:solidFill>
                <a:latin typeface="Candara" panose="020E0502030303020204" pitchFamily="34" charset="0"/>
              </a:rPr>
              <a:t>When treatments are associated with a non-trivial amount of serious harm or burden, increasing the importance of careful patient selection.</a:t>
            </a:r>
          </a:p>
          <a:p>
            <a:pPr marL="533400" indent="-457200">
              <a:spcBef>
                <a:spcPts val="0"/>
              </a:spcBef>
              <a:buSzPts val="2400"/>
              <a:buFont typeface="+mj-lt"/>
              <a:buAutoNum type="arabicPeriod"/>
            </a:pPr>
            <a:endParaRPr lang="en-US" sz="2200" dirty="0">
              <a:solidFill>
                <a:srgbClr val="404040"/>
              </a:solidFill>
              <a:latin typeface="Candara" panose="020E0502030303020204" pitchFamily="34" charset="0"/>
            </a:endParaRPr>
          </a:p>
        </p:txBody>
      </p:sp>
    </p:spTree>
    <p:extLst>
      <p:ext uri="{BB962C8B-B14F-4D97-AF65-F5344CB8AC3E}">
        <p14:creationId xmlns:p14="http://schemas.microsoft.com/office/powerpoint/2010/main" val="2823874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749</TotalTime>
  <Words>1465</Words>
  <Application>Microsoft Office PowerPoint</Application>
  <PresentationFormat>On-screen Show (16:9)</PresentationFormat>
  <Paragraphs>126</Paragraphs>
  <Slides>28</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Cambria</vt:lpstr>
      <vt:lpstr>Candara</vt:lpstr>
      <vt:lpstr>Chivo</vt:lpstr>
      <vt:lpstr>News Gothic MT</vt:lpstr>
      <vt:lpstr>Wingdings</vt:lpstr>
      <vt:lpstr>Wingdings 2</vt:lpstr>
      <vt:lpstr>Breeze</vt:lpstr>
      <vt:lpstr> The PATH Statement    Predictive Approaches to Treatment Effect Heterogeneity</vt:lpstr>
      <vt:lpstr>Funding Sources</vt:lpstr>
      <vt:lpstr>Development of Guidance</vt:lpstr>
      <vt:lpstr>PowerPoint Presentation</vt:lpstr>
      <vt:lpstr>Consensus-Building Process</vt:lpstr>
      <vt:lpstr>PowerPoint Presentation</vt:lpstr>
      <vt:lpstr>4 sets of guidance</vt:lpstr>
      <vt:lpstr>When is a risk modeling approach to RCT analysis most valuable?</vt:lpstr>
      <vt:lpstr>PowerPoint Presentation</vt:lpstr>
      <vt:lpstr>PowerPoint Presentation</vt:lpstr>
      <vt:lpstr>PowerPoint Presentation</vt:lpstr>
      <vt:lpstr>PowerPoint Presentation</vt:lpstr>
      <vt:lpstr>Guidance on Risk Modeling Approaches to Identify HTE</vt:lpstr>
      <vt:lpstr>PowerPoint Presentation</vt:lpstr>
      <vt:lpstr>PowerPoint Presentation</vt:lpstr>
      <vt:lpstr>PowerPoint Presentation</vt:lpstr>
      <vt:lpstr>PowerPoint Presentation</vt:lpstr>
      <vt:lpstr>Caveats in Effect Modeling for HTE</vt:lpstr>
      <vt:lpstr>Avoid one-variable-at-a-time null hypothesis testing or stepwise selection (e.g., backward selection, forward selection) strategies to select single variable relative effect modifiers.</vt:lpstr>
      <vt:lpstr>PowerPoint Presentation</vt:lpstr>
      <vt:lpstr>Avoid the use of regression methods that do not take into account model complexity when estimating coefficients (e.g., “conventional” unpenalized maximum-likelihood regression) when one or more treatment by covariate interaction terms are included in a treatment effect model.</vt:lpstr>
      <vt:lpstr>Avoid evaluating models that predict treatment benefit using only conventional metrics for outcome risk prediction (e.g., based on discrimination and calibration of outcome risk prediction).</vt:lpstr>
      <vt:lpstr>PowerPoint Presentation</vt:lpstr>
      <vt:lpstr>PowerPoint Presentation</vt:lpstr>
      <vt:lpstr>Future Research Priorities</vt:lpstr>
      <vt:lpstr>Forthcoming publications</vt:lpstr>
      <vt:lpstr>Thank you!</vt:lpstr>
      <vt:lpstr>Future Research Priorities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The PATH Statement     Predictive Approaches to Treatment Effect Heterogeneity</dc:title>
  <dc:creator>Lundquist, Christine</dc:creator>
  <cp:lastModifiedBy>Tech Team</cp:lastModifiedBy>
  <cp:revision>55</cp:revision>
  <dcterms:modified xsi:type="dcterms:W3CDTF">2019-05-19T23:52:30Z</dcterms:modified>
</cp:coreProperties>
</file>